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BeeZee" charset="1" panose="02000000000000000000"/>
      <p:regular r:id="rId10"/>
    </p:embeddedFont>
    <p:embeddedFont>
      <p:font typeface="ABeeZee Bold" charset="1" panose="02000000000000000000"/>
      <p:regular r:id="rId11"/>
    </p:embeddedFont>
    <p:embeddedFont>
      <p:font typeface="ABeeZee Italics" charset="1" panose="02000000000000000000"/>
      <p:regular r:id="rId12"/>
    </p:embeddedFont>
    <p:embeddedFont>
      <p:font typeface="ABeeZee Bold Italics" charset="1" panose="02000000000000000000"/>
      <p:regular r:id="rId13"/>
    </p:embeddedFont>
    <p:embeddedFont>
      <p:font typeface="Open Sauce" charset="1" panose="00000500000000000000"/>
      <p:regular r:id="rId14"/>
    </p:embeddedFont>
    <p:embeddedFont>
      <p:font typeface="Open Sauce Bold" charset="1" panose="00000800000000000000"/>
      <p:regular r:id="rId15"/>
    </p:embeddedFont>
    <p:embeddedFont>
      <p:font typeface="Open Sauce Italics" charset="1" panose="00000500000000000000"/>
      <p:regular r:id="rId16"/>
    </p:embeddedFont>
    <p:embeddedFont>
      <p:font typeface="Open Sauce Bold Italics" charset="1" panose="00000800000000000000"/>
      <p:regular r:id="rId17"/>
    </p:embeddedFont>
    <p:embeddedFont>
      <p:font typeface="Open Sauce Light" charset="1" panose="00000400000000000000"/>
      <p:regular r:id="rId18"/>
    </p:embeddedFont>
    <p:embeddedFont>
      <p:font typeface="Open Sauce Light Italics" charset="1" panose="00000400000000000000"/>
      <p:regular r:id="rId19"/>
    </p:embeddedFont>
    <p:embeddedFont>
      <p:font typeface="Open Sauce Medium" charset="1" panose="00000600000000000000"/>
      <p:regular r:id="rId20"/>
    </p:embeddedFont>
    <p:embeddedFont>
      <p:font typeface="Open Sauce Medium Italics" charset="1" panose="00000600000000000000"/>
      <p:regular r:id="rId21"/>
    </p:embeddedFont>
    <p:embeddedFont>
      <p:font typeface="Open Sauce Semi-Bold" charset="1" panose="00000700000000000000"/>
      <p:regular r:id="rId22"/>
    </p:embeddedFont>
    <p:embeddedFont>
      <p:font typeface="Open Sauce Semi-Bold Italics" charset="1" panose="00000700000000000000"/>
      <p:regular r:id="rId23"/>
    </p:embeddedFont>
    <p:embeddedFont>
      <p:font typeface="Open Sauce Heavy" charset="1" panose="00000A00000000000000"/>
      <p:regular r:id="rId24"/>
    </p:embeddedFont>
    <p:embeddedFont>
      <p:font typeface="Open Sauce Heavy Italics" charset="1" panose="00000A00000000000000"/>
      <p:regular r:id="rId25"/>
    </p:embeddedFont>
    <p:embeddedFont>
      <p:font typeface="Caveat Brush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Relationship Id="rId8" Target="../media/image61.pn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Relationship Id="rId4" Target="../media/image65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66.png" Type="http://schemas.openxmlformats.org/officeDocument/2006/relationships/image"/><Relationship Id="rId8" Target="../media/image6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14" Target="../media/image39.png" Type="http://schemas.openxmlformats.org/officeDocument/2006/relationships/image"/><Relationship Id="rId15" Target="../media/image40.svg" Type="http://schemas.openxmlformats.org/officeDocument/2006/relationships/image"/><Relationship Id="rId16" Target="../media/image41.png" Type="http://schemas.openxmlformats.org/officeDocument/2006/relationships/image"/><Relationship Id="rId17" Target="../media/image42.svg" Type="http://schemas.openxmlformats.org/officeDocument/2006/relationships/image"/><Relationship Id="rId18" Target="../media/image43.png" Type="http://schemas.openxmlformats.org/officeDocument/2006/relationships/image"/><Relationship Id="rId19" Target="../media/image44.svg" Type="http://schemas.openxmlformats.org/officeDocument/2006/relationships/image"/><Relationship Id="rId2" Target="../media/image27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45200" y="0"/>
            <a:ext cx="10042800" cy="10173786"/>
          </a:xfrm>
          <a:custGeom>
            <a:avLst/>
            <a:gdLst/>
            <a:ahLst/>
            <a:cxnLst/>
            <a:rect r="r" b="b" t="t" l="l"/>
            <a:pathLst>
              <a:path h="10173786" w="10042800">
                <a:moveTo>
                  <a:pt x="0" y="0"/>
                </a:moveTo>
                <a:lnTo>
                  <a:pt x="10042800" y="0"/>
                </a:lnTo>
                <a:lnTo>
                  <a:pt x="10042800" y="10173786"/>
                </a:lnTo>
                <a:lnTo>
                  <a:pt x="0" y="10173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-323" r="-1959" b="-3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4482" y="2243128"/>
            <a:ext cx="8110718" cy="240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24"/>
              </a:lnSpc>
            </a:pPr>
            <a:r>
              <a:rPr lang="en-US" sz="8880">
                <a:solidFill>
                  <a:srgbClr val="2D3E52"/>
                </a:solidFill>
                <a:latin typeface="Caveat Brush"/>
              </a:rPr>
              <a:t>INTELLIGENT PACKAGING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93832" y="4901063"/>
            <a:ext cx="2490896" cy="2026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2"/>
              </a:lnSpc>
            </a:pPr>
            <a:r>
              <a:rPr lang="en-US" sz="6232">
                <a:solidFill>
                  <a:srgbClr val="FF3131"/>
                </a:solidFill>
                <a:latin typeface="Caveat Brush"/>
              </a:rPr>
              <a:t>GROUP 4</a:t>
            </a:r>
          </a:p>
          <a:p>
            <a:pPr algn="ctr">
              <a:lnSpc>
                <a:spcPts val="8102"/>
              </a:lnSpc>
              <a:spcBef>
                <a:spcPct val="0"/>
              </a:spcBef>
            </a:pPr>
            <a:r>
              <a:rPr lang="en-US" sz="6232">
                <a:solidFill>
                  <a:srgbClr val="FF3131"/>
                </a:solidFill>
                <a:latin typeface="Caveat Brush"/>
              </a:rPr>
              <a:t>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3199228" cy="1802232"/>
          </a:xfrm>
          <a:custGeom>
            <a:avLst/>
            <a:gdLst/>
            <a:ahLst/>
            <a:cxnLst/>
            <a:rect r="r" b="b" t="t" l="l"/>
            <a:pathLst>
              <a:path h="1802232" w="3199228">
                <a:moveTo>
                  <a:pt x="0" y="0"/>
                </a:moveTo>
                <a:lnTo>
                  <a:pt x="3199228" y="0"/>
                </a:lnTo>
                <a:lnTo>
                  <a:pt x="3199228" y="1802232"/>
                </a:lnTo>
                <a:lnTo>
                  <a:pt x="0" y="1802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2502" y="821118"/>
            <a:ext cx="4221213" cy="4221213"/>
          </a:xfrm>
          <a:custGeom>
            <a:avLst/>
            <a:gdLst/>
            <a:ahLst/>
            <a:cxnLst/>
            <a:rect r="r" b="b" t="t" l="l"/>
            <a:pathLst>
              <a:path h="4221213" w="4221213">
                <a:moveTo>
                  <a:pt x="0" y="0"/>
                </a:moveTo>
                <a:lnTo>
                  <a:pt x="4221213" y="0"/>
                </a:lnTo>
                <a:lnTo>
                  <a:pt x="4221213" y="4221213"/>
                </a:lnTo>
                <a:lnTo>
                  <a:pt x="0" y="4221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07526" y="1318304"/>
            <a:ext cx="7251774" cy="2763292"/>
          </a:xfrm>
          <a:custGeom>
            <a:avLst/>
            <a:gdLst/>
            <a:ahLst/>
            <a:cxnLst/>
            <a:rect r="r" b="b" t="t" l="l"/>
            <a:pathLst>
              <a:path h="2763292" w="7251774">
                <a:moveTo>
                  <a:pt x="0" y="0"/>
                </a:moveTo>
                <a:lnTo>
                  <a:pt x="7251774" y="0"/>
                </a:lnTo>
                <a:lnTo>
                  <a:pt x="7251774" y="2763293"/>
                </a:lnTo>
                <a:lnTo>
                  <a:pt x="0" y="2763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656" r="0" b="-265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3301" y="5409449"/>
            <a:ext cx="3486828" cy="3505951"/>
          </a:xfrm>
          <a:custGeom>
            <a:avLst/>
            <a:gdLst/>
            <a:ahLst/>
            <a:cxnLst/>
            <a:rect r="r" b="b" t="t" l="l"/>
            <a:pathLst>
              <a:path h="3505951" w="3486828">
                <a:moveTo>
                  <a:pt x="0" y="0"/>
                </a:moveTo>
                <a:lnTo>
                  <a:pt x="3486828" y="0"/>
                </a:lnTo>
                <a:lnTo>
                  <a:pt x="3486828" y="3505951"/>
                </a:lnTo>
                <a:lnTo>
                  <a:pt x="0" y="350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57403" y="6106504"/>
            <a:ext cx="2138624" cy="1542060"/>
          </a:xfrm>
          <a:custGeom>
            <a:avLst/>
            <a:gdLst/>
            <a:ahLst/>
            <a:cxnLst/>
            <a:rect r="r" b="b" t="t" l="l"/>
            <a:pathLst>
              <a:path h="1542060" w="2138624">
                <a:moveTo>
                  <a:pt x="0" y="0"/>
                </a:moveTo>
                <a:lnTo>
                  <a:pt x="2138624" y="0"/>
                </a:lnTo>
                <a:lnTo>
                  <a:pt x="2138624" y="1542060"/>
                </a:lnTo>
                <a:lnTo>
                  <a:pt x="0" y="1542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67122" y="5143500"/>
            <a:ext cx="3486828" cy="3505951"/>
          </a:xfrm>
          <a:custGeom>
            <a:avLst/>
            <a:gdLst/>
            <a:ahLst/>
            <a:cxnLst/>
            <a:rect r="r" b="b" t="t" l="l"/>
            <a:pathLst>
              <a:path h="3505951" w="3486828">
                <a:moveTo>
                  <a:pt x="0" y="0"/>
                </a:moveTo>
                <a:lnTo>
                  <a:pt x="3486828" y="0"/>
                </a:lnTo>
                <a:lnTo>
                  <a:pt x="3486828" y="3505951"/>
                </a:lnTo>
                <a:lnTo>
                  <a:pt x="0" y="350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13546" y="5869342"/>
            <a:ext cx="1993980" cy="2016384"/>
          </a:xfrm>
          <a:custGeom>
            <a:avLst/>
            <a:gdLst/>
            <a:ahLst/>
            <a:cxnLst/>
            <a:rect r="r" b="b" t="t" l="l"/>
            <a:pathLst>
              <a:path h="2016384" w="1993980">
                <a:moveTo>
                  <a:pt x="0" y="0"/>
                </a:moveTo>
                <a:lnTo>
                  <a:pt x="1993980" y="0"/>
                </a:lnTo>
                <a:lnTo>
                  <a:pt x="1993980" y="2016384"/>
                </a:lnTo>
                <a:lnTo>
                  <a:pt x="0" y="20163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41316" y="5143500"/>
            <a:ext cx="3486828" cy="3505951"/>
          </a:xfrm>
          <a:custGeom>
            <a:avLst/>
            <a:gdLst/>
            <a:ahLst/>
            <a:cxnLst/>
            <a:rect r="r" b="b" t="t" l="l"/>
            <a:pathLst>
              <a:path h="3505951" w="3486828">
                <a:moveTo>
                  <a:pt x="0" y="0"/>
                </a:moveTo>
                <a:lnTo>
                  <a:pt x="3486828" y="0"/>
                </a:lnTo>
                <a:lnTo>
                  <a:pt x="3486828" y="3505951"/>
                </a:lnTo>
                <a:lnTo>
                  <a:pt x="0" y="350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58376" y="5651180"/>
            <a:ext cx="2452708" cy="2452708"/>
          </a:xfrm>
          <a:custGeom>
            <a:avLst/>
            <a:gdLst/>
            <a:ahLst/>
            <a:cxnLst/>
            <a:rect r="r" b="b" t="t" l="l"/>
            <a:pathLst>
              <a:path h="2452708" w="2452708">
                <a:moveTo>
                  <a:pt x="0" y="0"/>
                </a:moveTo>
                <a:lnTo>
                  <a:pt x="2452708" y="0"/>
                </a:lnTo>
                <a:lnTo>
                  <a:pt x="2452708" y="2452708"/>
                </a:lnTo>
                <a:lnTo>
                  <a:pt x="0" y="24527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192771" y="1456110"/>
            <a:ext cx="2951229" cy="2951229"/>
          </a:xfrm>
          <a:custGeom>
            <a:avLst/>
            <a:gdLst/>
            <a:ahLst/>
            <a:cxnLst/>
            <a:rect r="r" b="b" t="t" l="l"/>
            <a:pathLst>
              <a:path h="2951229" w="2951229">
                <a:moveTo>
                  <a:pt x="0" y="0"/>
                </a:moveTo>
                <a:lnTo>
                  <a:pt x="2951229" y="0"/>
                </a:lnTo>
                <a:lnTo>
                  <a:pt x="2951229" y="2951229"/>
                </a:lnTo>
                <a:lnTo>
                  <a:pt x="0" y="29512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464441" y="8877300"/>
            <a:ext cx="4794859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2D3E52"/>
                </a:solidFill>
                <a:latin typeface="Caveat Brush"/>
              </a:rPr>
              <a:t>USER FRIENDLY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57403" y="8877300"/>
            <a:ext cx="2652415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2D3E52"/>
                </a:solidFill>
                <a:latin typeface="Caveat Brush"/>
              </a:rPr>
              <a:t>COMPATIBLE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21634" y="8877300"/>
            <a:ext cx="4577804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2D3E52"/>
                </a:solidFill>
                <a:latin typeface="Caveat Brush"/>
              </a:rPr>
              <a:t>RELATIVE ADVANTAGE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38184" y="812012"/>
            <a:ext cx="11549816" cy="7930873"/>
          </a:xfrm>
          <a:custGeom>
            <a:avLst/>
            <a:gdLst/>
            <a:ahLst/>
            <a:cxnLst/>
            <a:rect r="r" b="b" t="t" l="l"/>
            <a:pathLst>
              <a:path h="7930873" w="11549816">
                <a:moveTo>
                  <a:pt x="0" y="0"/>
                </a:moveTo>
                <a:lnTo>
                  <a:pt x="11549816" y="0"/>
                </a:lnTo>
                <a:lnTo>
                  <a:pt x="11549816" y="7930874"/>
                </a:lnTo>
                <a:lnTo>
                  <a:pt x="0" y="793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033202"/>
            <a:ext cx="6186666" cy="6220597"/>
          </a:xfrm>
          <a:custGeom>
            <a:avLst/>
            <a:gdLst/>
            <a:ahLst/>
            <a:cxnLst/>
            <a:rect r="r" b="b" t="t" l="l"/>
            <a:pathLst>
              <a:path h="6220597" w="6186666">
                <a:moveTo>
                  <a:pt x="0" y="0"/>
                </a:moveTo>
                <a:lnTo>
                  <a:pt x="6186666" y="0"/>
                </a:lnTo>
                <a:lnTo>
                  <a:pt x="6186666" y="6220596"/>
                </a:lnTo>
                <a:lnTo>
                  <a:pt x="0" y="6220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3247189"/>
            <a:ext cx="6341769" cy="2566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45"/>
              </a:lnSpc>
              <a:spcBef>
                <a:spcPct val="0"/>
              </a:spcBef>
            </a:pPr>
            <a:r>
              <a:rPr lang="en-US" sz="7881">
                <a:solidFill>
                  <a:srgbClr val="010101"/>
                </a:solidFill>
                <a:latin typeface="Caveat Brush"/>
              </a:rPr>
              <a:t>FOOD LEGISLATION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13194394" y="-9156426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46407">
            <a:off x="7946673" y="4127500"/>
            <a:ext cx="4556454" cy="2576468"/>
          </a:xfrm>
          <a:custGeom>
            <a:avLst/>
            <a:gdLst/>
            <a:ahLst/>
            <a:cxnLst/>
            <a:rect r="r" b="b" t="t" l="l"/>
            <a:pathLst>
              <a:path h="2576468" w="4556454">
                <a:moveTo>
                  <a:pt x="0" y="0"/>
                </a:moveTo>
                <a:lnTo>
                  <a:pt x="4556454" y="0"/>
                </a:lnTo>
                <a:lnTo>
                  <a:pt x="4556454" y="2576468"/>
                </a:lnTo>
                <a:lnTo>
                  <a:pt x="0" y="25764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46313" y="847725"/>
            <a:ext cx="8432776" cy="356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4257"/>
              </a:lnSpc>
              <a:spcBef>
                <a:spcPct val="0"/>
              </a:spcBef>
            </a:pPr>
            <a:r>
              <a:rPr lang="en-US" sz="10331" spc="1012">
                <a:solidFill>
                  <a:srgbClr val="2D3E52"/>
                </a:solidFill>
                <a:latin typeface="Caveat Brush"/>
              </a:rPr>
              <a:t>THANK'S FOR LISTENING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27455" y="6356904"/>
            <a:ext cx="4723209" cy="1193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2D3E52"/>
                </a:solidFill>
                <a:latin typeface="Caveat Brush"/>
              </a:rPr>
              <a:t>Any questions?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256253" y="-5509314"/>
            <a:ext cx="20763303" cy="21305628"/>
          </a:xfrm>
          <a:custGeom>
            <a:avLst/>
            <a:gdLst/>
            <a:ahLst/>
            <a:cxnLst/>
            <a:rect r="r" b="b" t="t" l="l"/>
            <a:pathLst>
              <a:path h="21305628" w="20763303">
                <a:moveTo>
                  <a:pt x="0" y="0"/>
                </a:moveTo>
                <a:lnTo>
                  <a:pt x="20763303" y="0"/>
                </a:lnTo>
                <a:lnTo>
                  <a:pt x="20763303" y="21305628"/>
                </a:lnTo>
                <a:lnTo>
                  <a:pt x="0" y="213056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708385"/>
            <a:ext cx="10531436" cy="6901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00"/>
              </a:lnSpc>
            </a:pPr>
          </a:p>
          <a:p>
            <a:pPr>
              <a:lnSpc>
                <a:spcPts val="6810"/>
              </a:lnSpc>
            </a:pPr>
            <a:r>
              <a:rPr lang="en-US" sz="4864">
                <a:solidFill>
                  <a:srgbClr val="000000"/>
                </a:solidFill>
                <a:latin typeface="Caveat Brush"/>
              </a:rPr>
              <a:t>-Idea behind the innovation</a:t>
            </a:r>
          </a:p>
          <a:p>
            <a:pPr>
              <a:lnSpc>
                <a:spcPts val="6810"/>
              </a:lnSpc>
            </a:pPr>
            <a:r>
              <a:rPr lang="en-US" sz="4864">
                <a:solidFill>
                  <a:srgbClr val="000000"/>
                </a:solidFill>
                <a:latin typeface="Caveat Brush"/>
              </a:rPr>
              <a:t>-Finding Resources</a:t>
            </a:r>
          </a:p>
          <a:p>
            <a:pPr>
              <a:lnSpc>
                <a:spcPts val="6810"/>
              </a:lnSpc>
            </a:pPr>
            <a:r>
              <a:rPr lang="en-US" sz="4864">
                <a:solidFill>
                  <a:srgbClr val="000000"/>
                </a:solidFill>
                <a:latin typeface="Caveat Brush"/>
              </a:rPr>
              <a:t>-Business Model</a:t>
            </a:r>
          </a:p>
          <a:p>
            <a:pPr>
              <a:lnSpc>
                <a:spcPts val="6810"/>
              </a:lnSpc>
            </a:pPr>
            <a:r>
              <a:rPr lang="en-US" sz="4864">
                <a:solidFill>
                  <a:srgbClr val="000000"/>
                </a:solidFill>
                <a:latin typeface="Caveat Brush"/>
              </a:rPr>
              <a:t>-Venture Creation</a:t>
            </a:r>
          </a:p>
          <a:p>
            <a:pPr>
              <a:lnSpc>
                <a:spcPts val="6810"/>
              </a:lnSpc>
            </a:pPr>
            <a:r>
              <a:rPr lang="en-US" sz="4864">
                <a:solidFill>
                  <a:srgbClr val="000000"/>
                </a:solidFill>
                <a:latin typeface="Caveat Brush"/>
              </a:rPr>
              <a:t>-Knowledge management</a:t>
            </a:r>
          </a:p>
          <a:p>
            <a:pPr>
              <a:lnSpc>
                <a:spcPts val="6810"/>
              </a:lnSpc>
            </a:pPr>
            <a:r>
              <a:rPr lang="en-US" sz="4864">
                <a:solidFill>
                  <a:srgbClr val="000000"/>
                </a:solidFill>
                <a:latin typeface="Caveat Brush"/>
              </a:rPr>
              <a:t>-Challenges </a:t>
            </a:r>
          </a:p>
          <a:p>
            <a:pPr marL="0" indent="0" lvl="0">
              <a:lnSpc>
                <a:spcPts val="6670"/>
              </a:lnSpc>
              <a:spcBef>
                <a:spcPct val="0"/>
              </a:spcBef>
            </a:pPr>
            <a:r>
              <a:rPr lang="en-US" sz="4764">
                <a:solidFill>
                  <a:srgbClr val="000000"/>
                </a:solidFill>
                <a:latin typeface="Caveat Brush"/>
              </a:rPr>
              <a:t>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7200" y="534708"/>
            <a:ext cx="11348049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D3E52"/>
                </a:solidFill>
                <a:latin typeface="Caveat Brush"/>
              </a:rPr>
              <a:t>TABLE OF CONTENT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421697" y="7543079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3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3" y="3564478"/>
                </a:lnTo>
                <a:lnTo>
                  <a:pt x="1188159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209372" cy="9258300"/>
          </a:xfrm>
          <a:custGeom>
            <a:avLst/>
            <a:gdLst/>
            <a:ahLst/>
            <a:cxnLst/>
            <a:rect r="r" b="b" t="t" l="l"/>
            <a:pathLst>
              <a:path h="9258300" w="6209372">
                <a:moveTo>
                  <a:pt x="0" y="0"/>
                </a:moveTo>
                <a:lnTo>
                  <a:pt x="6209372" y="0"/>
                </a:lnTo>
                <a:lnTo>
                  <a:pt x="6209372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347" t="0" r="-2375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09372" y="0"/>
            <a:ext cx="8967288" cy="9258300"/>
          </a:xfrm>
          <a:custGeom>
            <a:avLst/>
            <a:gdLst/>
            <a:ahLst/>
            <a:cxnLst/>
            <a:rect r="r" b="b" t="t" l="l"/>
            <a:pathLst>
              <a:path h="9258300" w="8967288">
                <a:moveTo>
                  <a:pt x="0" y="0"/>
                </a:moveTo>
                <a:lnTo>
                  <a:pt x="8967289" y="0"/>
                </a:lnTo>
                <a:lnTo>
                  <a:pt x="8967289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03" t="-1626" r="0" b="-1626"/>
            </a:stretch>
          </a:blipFill>
        </p:spPr>
      </p:sp>
      <p:sp>
        <p:nvSpPr>
          <p:cNvPr name="TextBox 4" id="4"/>
          <p:cNvSpPr txBox="true"/>
          <p:nvPr/>
        </p:nvSpPr>
        <p:spPr>
          <a:xfrm rot="5418357">
            <a:off x="13679784" y="4160782"/>
            <a:ext cx="5899998" cy="196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9"/>
              </a:lnSpc>
              <a:spcBef>
                <a:spcPct val="0"/>
              </a:spcBef>
            </a:pPr>
            <a:r>
              <a:rPr lang="en-US" sz="7008">
                <a:solidFill>
                  <a:srgbClr val="000000"/>
                </a:solidFill>
                <a:latin typeface="Caveat Brush"/>
              </a:rPr>
              <a:t>INTELLIGENT </a:t>
            </a:r>
            <a:r>
              <a:rPr lang="en-US" sz="7008" u="none">
                <a:solidFill>
                  <a:srgbClr val="000000"/>
                </a:solidFill>
                <a:latin typeface="Caveat Brush"/>
              </a:rPr>
              <a:t>PACKAGING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6322" y="8041552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484897" y="555456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22666" y="1831966"/>
            <a:ext cx="1664420" cy="1685877"/>
          </a:xfrm>
          <a:custGeom>
            <a:avLst/>
            <a:gdLst/>
            <a:ahLst/>
            <a:cxnLst/>
            <a:rect r="r" b="b" t="t" l="l"/>
            <a:pathLst>
              <a:path h="1685877" w="1664420">
                <a:moveTo>
                  <a:pt x="0" y="0"/>
                </a:moveTo>
                <a:lnTo>
                  <a:pt x="1664420" y="0"/>
                </a:lnTo>
                <a:lnTo>
                  <a:pt x="1664420" y="1685877"/>
                </a:lnTo>
                <a:lnTo>
                  <a:pt x="0" y="16858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7405" y="4876797"/>
            <a:ext cx="1876564" cy="1600197"/>
          </a:xfrm>
          <a:custGeom>
            <a:avLst/>
            <a:gdLst/>
            <a:ahLst/>
            <a:cxnLst/>
            <a:rect r="r" b="b" t="t" l="l"/>
            <a:pathLst>
              <a:path h="1600197" w="1876564">
                <a:moveTo>
                  <a:pt x="0" y="0"/>
                </a:moveTo>
                <a:lnTo>
                  <a:pt x="1876564" y="0"/>
                </a:lnTo>
                <a:lnTo>
                  <a:pt x="1876564" y="1600198"/>
                </a:lnTo>
                <a:lnTo>
                  <a:pt x="0" y="16001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629716">
            <a:off x="6046370" y="2551801"/>
            <a:ext cx="3770922" cy="1348105"/>
          </a:xfrm>
          <a:custGeom>
            <a:avLst/>
            <a:gdLst/>
            <a:ahLst/>
            <a:cxnLst/>
            <a:rect r="r" b="b" t="t" l="l"/>
            <a:pathLst>
              <a:path h="1348105" w="3770922">
                <a:moveTo>
                  <a:pt x="0" y="0"/>
                </a:moveTo>
                <a:lnTo>
                  <a:pt x="3770922" y="0"/>
                </a:lnTo>
                <a:lnTo>
                  <a:pt x="3770922" y="1348105"/>
                </a:lnTo>
                <a:lnTo>
                  <a:pt x="0" y="13481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17556" y="4952997"/>
            <a:ext cx="6726444" cy="108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70"/>
              </a:lnSpc>
            </a:pPr>
            <a:r>
              <a:rPr lang="en-US" sz="7700">
                <a:solidFill>
                  <a:srgbClr val="8CA9AD"/>
                </a:solidFill>
                <a:latin typeface="Caveat Brush"/>
              </a:rPr>
              <a:t>PROBLEM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1908166"/>
            <a:ext cx="6726444" cy="1088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70"/>
              </a:lnSpc>
            </a:pPr>
            <a:r>
              <a:rPr lang="en-US" sz="7700">
                <a:solidFill>
                  <a:srgbClr val="8CA9AD"/>
                </a:solidFill>
                <a:latin typeface="Caveat Brush"/>
              </a:rPr>
              <a:t>SOLUTION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17556" y="6029328"/>
            <a:ext cx="6726444" cy="4275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49961" indent="-474980" lvl="1">
              <a:lnSpc>
                <a:spcPts val="4840"/>
              </a:lnSpc>
              <a:buFont typeface="Arial"/>
              <a:buChar char="•"/>
            </a:pPr>
            <a:r>
              <a:rPr lang="en-US" sz="4400">
                <a:solidFill>
                  <a:srgbClr val="737373"/>
                </a:solidFill>
                <a:latin typeface="Caveat Brush"/>
              </a:rPr>
              <a:t>Food loss</a:t>
            </a:r>
          </a:p>
          <a:p>
            <a:pPr marL="949961" indent="-474980" lvl="1">
              <a:lnSpc>
                <a:spcPts val="4840"/>
              </a:lnSpc>
              <a:buFont typeface="Arial"/>
              <a:buChar char="•"/>
            </a:pPr>
            <a:r>
              <a:rPr lang="en-US" sz="4400">
                <a:solidFill>
                  <a:srgbClr val="737373"/>
                </a:solidFill>
                <a:latin typeface="Caveat Brush"/>
              </a:rPr>
              <a:t>1/3 of edible food is thrown away every year.</a:t>
            </a:r>
          </a:p>
          <a:p>
            <a:pPr marL="949961" indent="-474980" lvl="1">
              <a:lnSpc>
                <a:spcPts val="4840"/>
              </a:lnSpc>
              <a:buFont typeface="Arial"/>
              <a:buChar char="•"/>
            </a:pPr>
            <a:r>
              <a:rPr lang="en-US" sz="4400">
                <a:solidFill>
                  <a:srgbClr val="737373"/>
                </a:solidFill>
                <a:latin typeface="Caveat Brush"/>
              </a:rPr>
              <a:t>Many products that passes expiration date are still good.</a:t>
            </a:r>
          </a:p>
          <a:p>
            <a:pPr>
              <a:lnSpc>
                <a:spcPts val="484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917073" y="2984497"/>
            <a:ext cx="7137803" cy="2446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0058" indent="-475029" lvl="1">
              <a:lnSpc>
                <a:spcPts val="4840"/>
              </a:lnSpc>
              <a:buFont typeface="Arial"/>
              <a:buChar char="•"/>
            </a:pPr>
            <a:r>
              <a:rPr lang="en-US" sz="4400">
                <a:solidFill>
                  <a:srgbClr val="737373"/>
                </a:solidFill>
                <a:latin typeface="Caveat Brush"/>
              </a:rPr>
              <a:t>Intelligent packaging</a:t>
            </a:r>
          </a:p>
          <a:p>
            <a:pPr marL="950058" indent="-475029" lvl="1">
              <a:lnSpc>
                <a:spcPts val="4840"/>
              </a:lnSpc>
              <a:buFont typeface="Arial"/>
              <a:buChar char="•"/>
            </a:pPr>
            <a:r>
              <a:rPr lang="en-US" sz="4400">
                <a:solidFill>
                  <a:srgbClr val="737373"/>
                </a:solidFill>
                <a:latin typeface="Caveat Brush"/>
              </a:rPr>
              <a:t>Gelatin tag resembles product’s biological structure and its preservability.    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41626" y="64883"/>
            <a:ext cx="10605120" cy="1510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20"/>
              </a:lnSpc>
            </a:pPr>
            <a:r>
              <a:rPr lang="en-US" sz="8800">
                <a:solidFill>
                  <a:srgbClr val="597881"/>
                </a:solidFill>
                <a:latin typeface="Caveat Brush"/>
              </a:rPr>
              <a:t>Idea behind our innovation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57961" y="9167199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B1B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842911" y="227669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3477224" y="-3009293"/>
            <a:ext cx="9941642" cy="8637895"/>
            <a:chOff x="0" y="0"/>
            <a:chExt cx="935479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5479" cy="812800"/>
            </a:xfrm>
            <a:custGeom>
              <a:avLst/>
              <a:gdLst/>
              <a:ahLst/>
              <a:cxnLst/>
              <a:rect r="r" b="b" t="t" l="l"/>
              <a:pathLst>
                <a:path h="812800" w="935479">
                  <a:moveTo>
                    <a:pt x="467739" y="0"/>
                  </a:moveTo>
                  <a:cubicBezTo>
                    <a:pt x="209414" y="0"/>
                    <a:pt x="0" y="181951"/>
                    <a:pt x="0" y="406400"/>
                  </a:cubicBezTo>
                  <a:cubicBezTo>
                    <a:pt x="0" y="630849"/>
                    <a:pt x="209414" y="812800"/>
                    <a:pt x="467739" y="812800"/>
                  </a:cubicBezTo>
                  <a:cubicBezTo>
                    <a:pt x="726065" y="812800"/>
                    <a:pt x="935479" y="630849"/>
                    <a:pt x="935479" y="406400"/>
                  </a:cubicBezTo>
                  <a:cubicBezTo>
                    <a:pt x="935479" y="181951"/>
                    <a:pt x="726065" y="0"/>
                    <a:pt x="467739" y="0"/>
                  </a:cubicBezTo>
                  <a:close/>
                </a:path>
              </a:pathLst>
            </a:custGeom>
            <a:solidFill>
              <a:srgbClr val="81A0A6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87701" y="57150"/>
              <a:ext cx="760076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587728" y="598550"/>
            <a:ext cx="1668235" cy="2736535"/>
            <a:chOff x="0" y="0"/>
            <a:chExt cx="1451520" cy="23810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B8B1B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502951" y="1158338"/>
            <a:ext cx="466709" cy="867218"/>
            <a:chOff x="0" y="0"/>
            <a:chExt cx="406080" cy="7545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227384" y="852592"/>
            <a:ext cx="9037795" cy="2202799"/>
            <a:chOff x="0" y="0"/>
            <a:chExt cx="7863723" cy="19166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20634" cy="1963166"/>
            </a:xfrm>
            <a:custGeom>
              <a:avLst/>
              <a:gdLst/>
              <a:ahLst/>
              <a:cxnLst/>
              <a:rect r="r" b="b" t="t" l="l"/>
              <a:pathLst>
                <a:path h="1963166" w="7920634">
                  <a:moveTo>
                    <a:pt x="6894060" y="0"/>
                  </a:moveTo>
                  <a:lnTo>
                    <a:pt x="0" y="0"/>
                  </a:lnTo>
                  <a:lnTo>
                    <a:pt x="893431" y="837565"/>
                  </a:lnTo>
                  <a:cubicBezTo>
                    <a:pt x="935550" y="877062"/>
                    <a:pt x="957219" y="929386"/>
                    <a:pt x="957219" y="981583"/>
                  </a:cubicBezTo>
                  <a:cubicBezTo>
                    <a:pt x="957219" y="1033780"/>
                    <a:pt x="936227" y="1085596"/>
                    <a:pt x="893431" y="1125601"/>
                  </a:cubicBezTo>
                  <a:lnTo>
                    <a:pt x="677" y="1963166"/>
                  </a:lnTo>
                  <a:lnTo>
                    <a:pt x="6893519" y="1963166"/>
                  </a:lnTo>
                  <a:lnTo>
                    <a:pt x="7920634" y="981583"/>
                  </a:lnTo>
                  <a:lnTo>
                    <a:pt x="6894060" y="0"/>
                  </a:lnTo>
                  <a:close/>
                </a:path>
              </a:pathLst>
            </a:custGeom>
            <a:solidFill>
              <a:srgbClr val="59788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198917" y="3335085"/>
            <a:ext cx="1750917" cy="2870740"/>
            <a:chOff x="0" y="0"/>
            <a:chExt cx="1452240" cy="23810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19685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B8B1B1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4974851" y="3601586"/>
            <a:ext cx="9237984" cy="2310829"/>
            <a:chOff x="0" y="0"/>
            <a:chExt cx="7662139" cy="19166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719599" cy="1963166"/>
            </a:xfrm>
            <a:custGeom>
              <a:avLst/>
              <a:gdLst/>
              <a:ahLst/>
              <a:cxnLst/>
              <a:rect r="r" b="b" t="t" l="l"/>
              <a:pathLst>
                <a:path h="1963166" w="7719599">
                  <a:moveTo>
                    <a:pt x="1004470" y="1963166"/>
                  </a:moveTo>
                  <a:lnTo>
                    <a:pt x="7719599" y="1963166"/>
                  </a:lnTo>
                  <a:lnTo>
                    <a:pt x="6851235" y="1125601"/>
                  </a:lnTo>
                  <a:cubicBezTo>
                    <a:pt x="6810212" y="1086104"/>
                    <a:pt x="6789107" y="1033780"/>
                    <a:pt x="6789107" y="981583"/>
                  </a:cubicBezTo>
                  <a:cubicBezTo>
                    <a:pt x="6789107" y="929386"/>
                    <a:pt x="6809684" y="877570"/>
                    <a:pt x="6851235" y="837565"/>
                  </a:cubicBezTo>
                  <a:lnTo>
                    <a:pt x="7719090" y="0"/>
                  </a:lnTo>
                  <a:lnTo>
                    <a:pt x="1004470" y="0"/>
                  </a:lnTo>
                  <a:lnTo>
                    <a:pt x="0" y="980948"/>
                  </a:lnTo>
                  <a:lnTo>
                    <a:pt x="1004470" y="1963039"/>
                  </a:lnTo>
                  <a:close/>
                </a:path>
              </a:pathLst>
            </a:custGeom>
            <a:solidFill>
              <a:srgbClr val="81A0A6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8255963" y="1380043"/>
            <a:ext cx="1084461" cy="1291025"/>
          </a:xfrm>
          <a:custGeom>
            <a:avLst/>
            <a:gdLst/>
            <a:ahLst/>
            <a:cxnLst/>
            <a:rect r="r" b="b" t="t" l="l"/>
            <a:pathLst>
              <a:path h="1291025" w="1084461">
                <a:moveTo>
                  <a:pt x="0" y="0"/>
                </a:moveTo>
                <a:lnTo>
                  <a:pt x="1084462" y="0"/>
                </a:lnTo>
                <a:lnTo>
                  <a:pt x="1084462" y="1291025"/>
                </a:lnTo>
                <a:lnTo>
                  <a:pt x="0" y="12910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4251802" y="6472525"/>
            <a:ext cx="1762160" cy="2890607"/>
            <a:chOff x="0" y="0"/>
            <a:chExt cx="1451520" cy="23810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B8B1B1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4710698" y="6684528"/>
            <a:ext cx="10440834" cy="2413989"/>
            <a:chOff x="0" y="0"/>
            <a:chExt cx="8289730" cy="19166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346642" cy="1963166"/>
            </a:xfrm>
            <a:custGeom>
              <a:avLst/>
              <a:gdLst/>
              <a:ahLst/>
              <a:cxnLst/>
              <a:rect r="r" b="b" t="t" l="l"/>
              <a:pathLst>
                <a:path h="1963166" w="8346642">
                  <a:moveTo>
                    <a:pt x="7267538" y="0"/>
                  </a:moveTo>
                  <a:lnTo>
                    <a:pt x="0" y="0"/>
                  </a:lnTo>
                  <a:lnTo>
                    <a:pt x="941832" y="837565"/>
                  </a:lnTo>
                  <a:cubicBezTo>
                    <a:pt x="986232" y="877062"/>
                    <a:pt x="1009075" y="929386"/>
                    <a:pt x="1009075" y="981583"/>
                  </a:cubicBezTo>
                  <a:cubicBezTo>
                    <a:pt x="1009075" y="1033780"/>
                    <a:pt x="986946" y="1085596"/>
                    <a:pt x="941832" y="1125601"/>
                  </a:cubicBezTo>
                  <a:lnTo>
                    <a:pt x="714" y="1963166"/>
                  </a:lnTo>
                  <a:lnTo>
                    <a:pt x="7266967" y="1963166"/>
                  </a:lnTo>
                  <a:lnTo>
                    <a:pt x="8346642" y="981583"/>
                  </a:lnTo>
                  <a:lnTo>
                    <a:pt x="7267538" y="0"/>
                  </a:lnTo>
                  <a:close/>
                </a:path>
              </a:pathLst>
            </a:custGeom>
            <a:solidFill>
              <a:srgbClr val="597881"/>
            </a:solid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1956611" y="4009378"/>
            <a:ext cx="1242306" cy="1363809"/>
          </a:xfrm>
          <a:custGeom>
            <a:avLst/>
            <a:gdLst/>
            <a:ahLst/>
            <a:cxnLst/>
            <a:rect r="r" b="b" t="t" l="l"/>
            <a:pathLst>
              <a:path h="1363809" w="1242306">
                <a:moveTo>
                  <a:pt x="0" y="0"/>
                </a:moveTo>
                <a:lnTo>
                  <a:pt x="1242306" y="0"/>
                </a:lnTo>
                <a:lnTo>
                  <a:pt x="1242306" y="1363809"/>
                </a:lnTo>
                <a:lnTo>
                  <a:pt x="0" y="136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736305" y="7361731"/>
            <a:ext cx="1151991" cy="1112195"/>
          </a:xfrm>
          <a:custGeom>
            <a:avLst/>
            <a:gdLst/>
            <a:ahLst/>
            <a:cxnLst/>
            <a:rect r="r" b="b" t="t" l="l"/>
            <a:pathLst>
              <a:path h="1112195" w="1151991">
                <a:moveTo>
                  <a:pt x="0" y="0"/>
                </a:moveTo>
                <a:lnTo>
                  <a:pt x="1151991" y="0"/>
                </a:lnTo>
                <a:lnTo>
                  <a:pt x="1151991" y="1112195"/>
                </a:lnTo>
                <a:lnTo>
                  <a:pt x="0" y="11121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500749" y="698084"/>
            <a:ext cx="5605439" cy="3081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46"/>
              </a:lnSpc>
              <a:spcBef>
                <a:spcPct val="0"/>
              </a:spcBef>
            </a:pPr>
            <a:r>
              <a:rPr lang="en-US" sz="8946" spc="876">
                <a:solidFill>
                  <a:srgbClr val="FFFFFF"/>
                </a:solidFill>
                <a:latin typeface="Caveat Brush"/>
              </a:rPr>
              <a:t>Finding Resources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875088" y="1233454"/>
            <a:ext cx="7121178" cy="1542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9"/>
              </a:lnSpc>
            </a:pPr>
            <a:r>
              <a:rPr lang="en-US" sz="4557" spc="446">
                <a:solidFill>
                  <a:srgbClr val="FFFFFF"/>
                </a:solidFill>
                <a:latin typeface="Caveat Brush"/>
              </a:rPr>
              <a:t> Business Model Elements</a:t>
            </a:r>
          </a:p>
          <a:p>
            <a:pPr algn="ctr" marL="0" indent="0" lvl="0">
              <a:lnSpc>
                <a:spcPts val="6142"/>
              </a:lnSpc>
              <a:spcBef>
                <a:spcPct val="0"/>
              </a:spcBef>
            </a:pPr>
            <a:r>
              <a:rPr lang="en-US" sz="4451" spc="436">
                <a:solidFill>
                  <a:srgbClr val="FFFFFF"/>
                </a:solidFill>
                <a:latin typeface="Caveat Brush"/>
              </a:rPr>
              <a:t>of our Innovation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985106" y="6941949"/>
            <a:ext cx="7926207" cy="247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42"/>
              </a:lnSpc>
            </a:pPr>
            <a:r>
              <a:rPr lang="en-US" sz="5031" spc="493">
                <a:solidFill>
                  <a:srgbClr val="FFFFFF"/>
                </a:solidFill>
                <a:latin typeface="Caveat Brush"/>
              </a:rPr>
              <a:t>Strategic alliances </a:t>
            </a:r>
          </a:p>
          <a:p>
            <a:pPr algn="ctr">
              <a:lnSpc>
                <a:spcPts val="6942"/>
              </a:lnSpc>
            </a:pPr>
            <a:r>
              <a:rPr lang="en-US" sz="5031" spc="493">
                <a:solidFill>
                  <a:srgbClr val="FFFFFF"/>
                </a:solidFill>
                <a:latin typeface="Caveat Brush"/>
              </a:rPr>
              <a:t>(partners, open innovation) </a:t>
            </a:r>
          </a:p>
          <a:p>
            <a:pPr algn="l" marL="0" indent="0" lvl="0">
              <a:lnSpc>
                <a:spcPts val="5919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6282426" y="3923653"/>
            <a:ext cx="5463855" cy="1652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11"/>
              </a:lnSpc>
              <a:spcBef>
                <a:spcPct val="0"/>
              </a:spcBef>
            </a:pPr>
            <a:r>
              <a:rPr lang="en-US" sz="4791" spc="469">
                <a:solidFill>
                  <a:srgbClr val="FFFFFF"/>
                </a:solidFill>
                <a:latin typeface="Caveat Brush"/>
              </a:rPr>
              <a:t>Potential sources of funding (Internal) 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457968" y="4587845"/>
            <a:ext cx="1436100" cy="3810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2106345" y="2852104"/>
            <a:ext cx="1247148" cy="33521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2106345" y="6279408"/>
            <a:ext cx="1247148" cy="33521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7546601" y="2379705"/>
            <a:ext cx="5034519" cy="5034519"/>
            <a:chOff x="0" y="0"/>
            <a:chExt cx="7629600" cy="762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629652" cy="7629652"/>
            </a:xfrm>
            <a:custGeom>
              <a:avLst/>
              <a:gdLst/>
              <a:ahLst/>
              <a:cxnLst/>
              <a:rect r="r" b="b" t="t" l="l"/>
              <a:pathLst>
                <a:path h="7629652" w="7629652">
                  <a:moveTo>
                    <a:pt x="0" y="3814826"/>
                  </a:moveTo>
                  <a:cubicBezTo>
                    <a:pt x="0" y="1707896"/>
                    <a:pt x="1707896" y="0"/>
                    <a:pt x="3814826" y="0"/>
                  </a:cubicBezTo>
                  <a:cubicBezTo>
                    <a:pt x="5921756" y="0"/>
                    <a:pt x="7629652" y="1707896"/>
                    <a:pt x="7629652" y="3814826"/>
                  </a:cubicBezTo>
                  <a:cubicBezTo>
                    <a:pt x="7629652" y="5921756"/>
                    <a:pt x="5921629" y="7629652"/>
                    <a:pt x="3814826" y="7629652"/>
                  </a:cubicBezTo>
                  <a:cubicBezTo>
                    <a:pt x="1708023" y="7629652"/>
                    <a:pt x="0" y="5921629"/>
                    <a:pt x="0" y="3814826"/>
                  </a:cubicBezTo>
                  <a:close/>
                  <a:moveTo>
                    <a:pt x="221107" y="3814826"/>
                  </a:moveTo>
                  <a:cubicBezTo>
                    <a:pt x="221107" y="5799582"/>
                    <a:pt x="1830070" y="7408545"/>
                    <a:pt x="3814826" y="7408545"/>
                  </a:cubicBezTo>
                  <a:cubicBezTo>
                    <a:pt x="5799582" y="7408545"/>
                    <a:pt x="7408545" y="5799582"/>
                    <a:pt x="7408545" y="3814826"/>
                  </a:cubicBezTo>
                  <a:cubicBezTo>
                    <a:pt x="7408545" y="1830070"/>
                    <a:pt x="5799582" y="221107"/>
                    <a:pt x="3814826" y="221107"/>
                  </a:cubicBezTo>
                  <a:cubicBezTo>
                    <a:pt x="1830070" y="221107"/>
                    <a:pt x="221107" y="1830070"/>
                    <a:pt x="221107" y="38148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218083" y="3051185"/>
            <a:ext cx="3691559" cy="3691559"/>
            <a:chOff x="0" y="0"/>
            <a:chExt cx="5594400" cy="5594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94350" cy="5594350"/>
            </a:xfrm>
            <a:custGeom>
              <a:avLst/>
              <a:gdLst/>
              <a:ahLst/>
              <a:cxnLst/>
              <a:rect r="r" b="b" t="t" l="l"/>
              <a:pathLst>
                <a:path h="5594350" w="5594350">
                  <a:moveTo>
                    <a:pt x="0" y="2797175"/>
                  </a:moveTo>
                  <a:cubicBezTo>
                    <a:pt x="0" y="1252347"/>
                    <a:pt x="1252347" y="0"/>
                    <a:pt x="2797175" y="0"/>
                  </a:cubicBezTo>
                  <a:cubicBezTo>
                    <a:pt x="4342003" y="0"/>
                    <a:pt x="5594350" y="1252347"/>
                    <a:pt x="5594350" y="2797175"/>
                  </a:cubicBezTo>
                  <a:cubicBezTo>
                    <a:pt x="5594350" y="4342003"/>
                    <a:pt x="4342003" y="5594350"/>
                    <a:pt x="2797175" y="5594350"/>
                  </a:cubicBezTo>
                  <a:cubicBezTo>
                    <a:pt x="1252347" y="5594350"/>
                    <a:pt x="0" y="4342003"/>
                    <a:pt x="0" y="2797175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455239" y="3288333"/>
            <a:ext cx="3217246" cy="3217246"/>
            <a:chOff x="0" y="0"/>
            <a:chExt cx="4875600" cy="4875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1397"/>
              <a:ext cx="4601337" cy="4874133"/>
            </a:xfrm>
            <a:custGeom>
              <a:avLst/>
              <a:gdLst/>
              <a:ahLst/>
              <a:cxnLst/>
              <a:rect r="r" b="b" t="t" l="l"/>
              <a:pathLst>
                <a:path h="4874133" w="4601337">
                  <a:moveTo>
                    <a:pt x="26162" y="2078355"/>
                  </a:moveTo>
                  <a:cubicBezTo>
                    <a:pt x="33655" y="2027301"/>
                    <a:pt x="42799" y="1976755"/>
                    <a:pt x="53467" y="1926844"/>
                  </a:cubicBezTo>
                  <a:lnTo>
                    <a:pt x="103124" y="1937385"/>
                  </a:lnTo>
                  <a:cubicBezTo>
                    <a:pt x="92710" y="1986280"/>
                    <a:pt x="83820" y="2035810"/>
                    <a:pt x="76454" y="2085721"/>
                  </a:cubicBezTo>
                  <a:close/>
                  <a:moveTo>
                    <a:pt x="154940" y="1735328"/>
                  </a:moveTo>
                  <a:cubicBezTo>
                    <a:pt x="169926" y="1686052"/>
                    <a:pt x="186309" y="1637411"/>
                    <a:pt x="204343" y="1589532"/>
                  </a:cubicBezTo>
                  <a:lnTo>
                    <a:pt x="251968" y="1607312"/>
                  </a:lnTo>
                  <a:cubicBezTo>
                    <a:pt x="234442" y="1654175"/>
                    <a:pt x="218313" y="1701800"/>
                    <a:pt x="203708" y="1750060"/>
                  </a:cubicBezTo>
                  <a:close/>
                  <a:moveTo>
                    <a:pt x="233934" y="1393063"/>
                  </a:moveTo>
                  <a:cubicBezTo>
                    <a:pt x="256032" y="1346581"/>
                    <a:pt x="279400" y="1300861"/>
                    <a:pt x="304292" y="1256157"/>
                  </a:cubicBezTo>
                  <a:lnTo>
                    <a:pt x="348742" y="1280795"/>
                  </a:lnTo>
                  <a:cubicBezTo>
                    <a:pt x="324358" y="1324610"/>
                    <a:pt x="301498" y="1369441"/>
                    <a:pt x="279908" y="1414907"/>
                  </a:cubicBezTo>
                  <a:close/>
                  <a:moveTo>
                    <a:pt x="411226" y="1080897"/>
                  </a:moveTo>
                  <a:cubicBezTo>
                    <a:pt x="439801" y="1038225"/>
                    <a:pt x="469773" y="996442"/>
                    <a:pt x="500888" y="955802"/>
                  </a:cubicBezTo>
                  <a:lnTo>
                    <a:pt x="541274" y="986663"/>
                  </a:lnTo>
                  <a:cubicBezTo>
                    <a:pt x="510794" y="1026541"/>
                    <a:pt x="481457" y="1067435"/>
                    <a:pt x="453390" y="1109218"/>
                  </a:cubicBezTo>
                  <a:close/>
                  <a:moveTo>
                    <a:pt x="632460" y="798195"/>
                  </a:moveTo>
                  <a:cubicBezTo>
                    <a:pt x="667004" y="760222"/>
                    <a:pt x="702691" y="723265"/>
                    <a:pt x="739521" y="687451"/>
                  </a:cubicBezTo>
                  <a:lnTo>
                    <a:pt x="774954" y="723900"/>
                  </a:lnTo>
                  <a:cubicBezTo>
                    <a:pt x="738886" y="758952"/>
                    <a:pt x="703961" y="795020"/>
                    <a:pt x="670179" y="832231"/>
                  </a:cubicBezTo>
                  <a:close/>
                  <a:moveTo>
                    <a:pt x="892683" y="550799"/>
                  </a:moveTo>
                  <a:cubicBezTo>
                    <a:pt x="932307" y="518287"/>
                    <a:pt x="973074" y="486918"/>
                    <a:pt x="1014730" y="456946"/>
                  </a:cubicBezTo>
                  <a:lnTo>
                    <a:pt x="1044448" y="498221"/>
                  </a:lnTo>
                  <a:cubicBezTo>
                    <a:pt x="1003681" y="527558"/>
                    <a:pt x="963803" y="558292"/>
                    <a:pt x="924941" y="590169"/>
                  </a:cubicBezTo>
                  <a:close/>
                  <a:moveTo>
                    <a:pt x="1186180" y="344043"/>
                  </a:moveTo>
                  <a:cubicBezTo>
                    <a:pt x="1230122" y="317754"/>
                    <a:pt x="1274953" y="292735"/>
                    <a:pt x="1320673" y="269113"/>
                  </a:cubicBezTo>
                  <a:lnTo>
                    <a:pt x="1344041" y="314198"/>
                  </a:lnTo>
                  <a:cubicBezTo>
                    <a:pt x="1299337" y="337312"/>
                    <a:pt x="1255395" y="361823"/>
                    <a:pt x="1212342" y="387604"/>
                  </a:cubicBezTo>
                  <a:close/>
                  <a:moveTo>
                    <a:pt x="1533017" y="226187"/>
                  </a:moveTo>
                  <a:cubicBezTo>
                    <a:pt x="1580261" y="206629"/>
                    <a:pt x="1628394" y="188468"/>
                    <a:pt x="1677035" y="171958"/>
                  </a:cubicBezTo>
                  <a:lnTo>
                    <a:pt x="1693418" y="220091"/>
                  </a:lnTo>
                  <a:cubicBezTo>
                    <a:pt x="1645666" y="236347"/>
                    <a:pt x="1598676" y="254127"/>
                    <a:pt x="1552321" y="273177"/>
                  </a:cubicBezTo>
                  <a:close/>
                  <a:moveTo>
                    <a:pt x="1847850" y="70485"/>
                  </a:moveTo>
                  <a:cubicBezTo>
                    <a:pt x="1897380" y="58166"/>
                    <a:pt x="1947672" y="47371"/>
                    <a:pt x="1998345" y="38100"/>
                  </a:cubicBezTo>
                  <a:lnTo>
                    <a:pt x="2007489" y="88138"/>
                  </a:lnTo>
                  <a:cubicBezTo>
                    <a:pt x="1957832" y="97155"/>
                    <a:pt x="1908683" y="107696"/>
                    <a:pt x="1860169" y="119761"/>
                  </a:cubicBezTo>
                  <a:close/>
                  <a:moveTo>
                    <a:pt x="2201799" y="9906"/>
                  </a:moveTo>
                  <a:cubicBezTo>
                    <a:pt x="2252599" y="5080"/>
                    <a:pt x="2303780" y="1651"/>
                    <a:pt x="2355342" y="0"/>
                  </a:cubicBezTo>
                  <a:lnTo>
                    <a:pt x="2356993" y="50800"/>
                  </a:lnTo>
                  <a:cubicBezTo>
                    <a:pt x="2306447" y="52451"/>
                    <a:pt x="2256282" y="55753"/>
                    <a:pt x="2206625" y="60452"/>
                  </a:cubicBezTo>
                  <a:close/>
                  <a:moveTo>
                    <a:pt x="2560701" y="1651"/>
                  </a:moveTo>
                  <a:cubicBezTo>
                    <a:pt x="2612263" y="4191"/>
                    <a:pt x="2663571" y="8382"/>
                    <a:pt x="2714244" y="14097"/>
                  </a:cubicBezTo>
                  <a:lnTo>
                    <a:pt x="2708529" y="64516"/>
                  </a:lnTo>
                  <a:cubicBezTo>
                    <a:pt x="2658872" y="58928"/>
                    <a:pt x="2608707" y="54864"/>
                    <a:pt x="2558161" y="52324"/>
                  </a:cubicBezTo>
                  <a:close/>
                  <a:moveTo>
                    <a:pt x="2914523" y="96393"/>
                  </a:moveTo>
                  <a:cubicBezTo>
                    <a:pt x="2965069" y="106426"/>
                    <a:pt x="3015107" y="118110"/>
                    <a:pt x="3064510" y="131318"/>
                  </a:cubicBezTo>
                  <a:lnTo>
                    <a:pt x="3051429" y="180467"/>
                  </a:lnTo>
                  <a:cubicBezTo>
                    <a:pt x="3003042" y="167640"/>
                    <a:pt x="2954147" y="156210"/>
                    <a:pt x="2904617" y="146304"/>
                  </a:cubicBezTo>
                  <a:close/>
                  <a:moveTo>
                    <a:pt x="3250565" y="242443"/>
                  </a:moveTo>
                  <a:cubicBezTo>
                    <a:pt x="3299079" y="259842"/>
                    <a:pt x="3346704" y="278765"/>
                    <a:pt x="3393694" y="299085"/>
                  </a:cubicBezTo>
                  <a:lnTo>
                    <a:pt x="3373501" y="345694"/>
                  </a:lnTo>
                  <a:cubicBezTo>
                    <a:pt x="3327527" y="325755"/>
                    <a:pt x="3280791" y="307213"/>
                    <a:pt x="3233293" y="290195"/>
                  </a:cubicBezTo>
                  <a:close/>
                  <a:moveTo>
                    <a:pt x="3561207" y="436372"/>
                  </a:moveTo>
                  <a:cubicBezTo>
                    <a:pt x="3606546" y="460756"/>
                    <a:pt x="3650996" y="486537"/>
                    <a:pt x="3694430" y="513588"/>
                  </a:cubicBezTo>
                  <a:lnTo>
                    <a:pt x="3667633" y="556768"/>
                  </a:lnTo>
                  <a:cubicBezTo>
                    <a:pt x="3624961" y="530225"/>
                    <a:pt x="3581527" y="505079"/>
                    <a:pt x="3537204" y="481203"/>
                  </a:cubicBezTo>
                  <a:close/>
                  <a:moveTo>
                    <a:pt x="3839972" y="674116"/>
                  </a:moveTo>
                  <a:cubicBezTo>
                    <a:pt x="3881120" y="704850"/>
                    <a:pt x="3921379" y="736854"/>
                    <a:pt x="3960495" y="770001"/>
                  </a:cubicBezTo>
                  <a:lnTo>
                    <a:pt x="3927602" y="808736"/>
                  </a:lnTo>
                  <a:cubicBezTo>
                    <a:pt x="3889248" y="776224"/>
                    <a:pt x="3850005" y="744855"/>
                    <a:pt x="3809619" y="714883"/>
                  </a:cubicBezTo>
                  <a:close/>
                  <a:moveTo>
                    <a:pt x="4080891" y="949960"/>
                  </a:moveTo>
                  <a:cubicBezTo>
                    <a:pt x="4117086" y="986282"/>
                    <a:pt x="4152138" y="1023874"/>
                    <a:pt x="4186047" y="1062355"/>
                  </a:cubicBezTo>
                  <a:lnTo>
                    <a:pt x="4147820" y="1095883"/>
                  </a:lnTo>
                  <a:cubicBezTo>
                    <a:pt x="4114673" y="1058164"/>
                    <a:pt x="4080256" y="1021334"/>
                    <a:pt x="4044823" y="985774"/>
                  </a:cubicBezTo>
                  <a:close/>
                  <a:moveTo>
                    <a:pt x="4278884" y="1257935"/>
                  </a:moveTo>
                  <a:cubicBezTo>
                    <a:pt x="4309364" y="1299210"/>
                    <a:pt x="4338574" y="1341374"/>
                    <a:pt x="4366514" y="1384554"/>
                  </a:cubicBezTo>
                  <a:lnTo>
                    <a:pt x="4323842" y="1412113"/>
                  </a:lnTo>
                  <a:cubicBezTo>
                    <a:pt x="4296537" y="1369822"/>
                    <a:pt x="4267962" y="1328547"/>
                    <a:pt x="4238117" y="1288161"/>
                  </a:cubicBezTo>
                  <a:close/>
                  <a:moveTo>
                    <a:pt x="4429760" y="1591691"/>
                  </a:moveTo>
                  <a:cubicBezTo>
                    <a:pt x="4453890" y="1636903"/>
                    <a:pt x="4476496" y="1683004"/>
                    <a:pt x="4497832" y="1729740"/>
                  </a:cubicBezTo>
                  <a:lnTo>
                    <a:pt x="4451604" y="1750695"/>
                  </a:lnTo>
                  <a:cubicBezTo>
                    <a:pt x="4430776" y="1704848"/>
                    <a:pt x="4408551" y="1659763"/>
                    <a:pt x="4384929" y="1615440"/>
                  </a:cubicBezTo>
                  <a:close/>
                  <a:moveTo>
                    <a:pt x="4529836" y="1943862"/>
                  </a:moveTo>
                  <a:cubicBezTo>
                    <a:pt x="4546981" y="1992122"/>
                    <a:pt x="4562602" y="2041017"/>
                    <a:pt x="4576699" y="2090547"/>
                  </a:cubicBezTo>
                  <a:lnTo>
                    <a:pt x="4527804" y="2104517"/>
                  </a:lnTo>
                  <a:cubicBezTo>
                    <a:pt x="4513961" y="2056003"/>
                    <a:pt x="4498721" y="2008124"/>
                    <a:pt x="4481957" y="1961007"/>
                  </a:cubicBezTo>
                  <a:close/>
                  <a:moveTo>
                    <a:pt x="4576699" y="2307336"/>
                  </a:moveTo>
                  <a:cubicBezTo>
                    <a:pt x="4586478" y="2357501"/>
                    <a:pt x="4594733" y="2408047"/>
                    <a:pt x="4601337" y="2459228"/>
                  </a:cubicBezTo>
                  <a:lnTo>
                    <a:pt x="4550918" y="2465832"/>
                  </a:lnTo>
                  <a:cubicBezTo>
                    <a:pt x="4544441" y="2415794"/>
                    <a:pt x="4536313" y="2366137"/>
                    <a:pt x="4526788" y="2317115"/>
                  </a:cubicBezTo>
                  <a:close/>
                  <a:moveTo>
                    <a:pt x="4569460" y="2673604"/>
                  </a:moveTo>
                  <a:cubicBezTo>
                    <a:pt x="4571238" y="2711196"/>
                    <a:pt x="4572000" y="2749042"/>
                    <a:pt x="4572000" y="2787015"/>
                  </a:cubicBezTo>
                  <a:lnTo>
                    <a:pt x="4546600" y="2787015"/>
                  </a:lnTo>
                  <a:lnTo>
                    <a:pt x="4572000" y="2787015"/>
                  </a:lnTo>
                  <a:cubicBezTo>
                    <a:pt x="4572000" y="2800604"/>
                    <a:pt x="4571873" y="2814193"/>
                    <a:pt x="4571619" y="2827782"/>
                  </a:cubicBezTo>
                  <a:lnTo>
                    <a:pt x="4520819" y="2826893"/>
                  </a:lnTo>
                  <a:cubicBezTo>
                    <a:pt x="4521073" y="2813558"/>
                    <a:pt x="4521200" y="2800350"/>
                    <a:pt x="4521200" y="2787015"/>
                  </a:cubicBezTo>
                  <a:cubicBezTo>
                    <a:pt x="4521200" y="2749804"/>
                    <a:pt x="4520311" y="2712720"/>
                    <a:pt x="4518660" y="2675890"/>
                  </a:cubicBezTo>
                  <a:close/>
                  <a:moveTo>
                    <a:pt x="4509008" y="3034792"/>
                  </a:moveTo>
                  <a:cubicBezTo>
                    <a:pt x="4503928" y="3086227"/>
                    <a:pt x="4497070" y="3137154"/>
                    <a:pt x="4488815" y="3187573"/>
                  </a:cubicBezTo>
                  <a:lnTo>
                    <a:pt x="4438650" y="3179318"/>
                  </a:lnTo>
                  <a:cubicBezTo>
                    <a:pt x="4446778" y="3129915"/>
                    <a:pt x="4453382" y="3080131"/>
                    <a:pt x="4458335" y="3029839"/>
                  </a:cubicBezTo>
                  <a:close/>
                  <a:moveTo>
                    <a:pt x="4396359" y="3383534"/>
                  </a:moveTo>
                  <a:cubicBezTo>
                    <a:pt x="4383786" y="3433572"/>
                    <a:pt x="4369562" y="3482848"/>
                    <a:pt x="4353941" y="3531616"/>
                  </a:cubicBezTo>
                  <a:lnTo>
                    <a:pt x="4305554" y="3516122"/>
                  </a:lnTo>
                  <a:cubicBezTo>
                    <a:pt x="4320921" y="3468497"/>
                    <a:pt x="4334764" y="3420110"/>
                    <a:pt x="4347083" y="3371215"/>
                  </a:cubicBezTo>
                  <a:close/>
                  <a:moveTo>
                    <a:pt x="4233545" y="3711829"/>
                  </a:moveTo>
                  <a:cubicBezTo>
                    <a:pt x="4213733" y="3759327"/>
                    <a:pt x="4192397" y="3806063"/>
                    <a:pt x="4169664" y="3851910"/>
                  </a:cubicBezTo>
                  <a:lnTo>
                    <a:pt x="4124071" y="3829431"/>
                  </a:lnTo>
                  <a:cubicBezTo>
                    <a:pt x="4146296" y="3784473"/>
                    <a:pt x="4167124" y="3738753"/>
                    <a:pt x="4186682" y="3692271"/>
                  </a:cubicBezTo>
                  <a:close/>
                  <a:moveTo>
                    <a:pt x="4024122" y="4012311"/>
                  </a:moveTo>
                  <a:cubicBezTo>
                    <a:pt x="3997579" y="4056253"/>
                    <a:pt x="3969512" y="4099433"/>
                    <a:pt x="3940302" y="4141470"/>
                  </a:cubicBezTo>
                  <a:lnTo>
                    <a:pt x="3898519" y="4112514"/>
                  </a:lnTo>
                  <a:cubicBezTo>
                    <a:pt x="3927221" y="4071239"/>
                    <a:pt x="3954526" y="4029075"/>
                    <a:pt x="3980561" y="3986022"/>
                  </a:cubicBezTo>
                  <a:close/>
                  <a:moveTo>
                    <a:pt x="4317365" y="3988943"/>
                  </a:moveTo>
                  <a:cubicBezTo>
                    <a:pt x="4284599" y="4028567"/>
                    <a:pt x="4250690" y="4067048"/>
                    <a:pt x="4215511" y="4104513"/>
                  </a:cubicBezTo>
                  <a:lnTo>
                    <a:pt x="4178427" y="4069715"/>
                  </a:lnTo>
                  <a:cubicBezTo>
                    <a:pt x="4212844" y="4033012"/>
                    <a:pt x="4246118" y="3995293"/>
                    <a:pt x="4278122" y="3956558"/>
                  </a:cubicBezTo>
                  <a:close/>
                  <a:moveTo>
                    <a:pt x="4029710" y="4215765"/>
                  </a:moveTo>
                  <a:cubicBezTo>
                    <a:pt x="3991610" y="4250055"/>
                    <a:pt x="3952367" y="4283202"/>
                    <a:pt x="3912108" y="4315206"/>
                  </a:cubicBezTo>
                  <a:lnTo>
                    <a:pt x="3880485" y="4275455"/>
                  </a:lnTo>
                  <a:cubicBezTo>
                    <a:pt x="3919855" y="4244213"/>
                    <a:pt x="3958336" y="4211701"/>
                    <a:pt x="3995674" y="4178046"/>
                  </a:cubicBezTo>
                  <a:close/>
                  <a:moveTo>
                    <a:pt x="3712083" y="4398137"/>
                  </a:moveTo>
                  <a:cubicBezTo>
                    <a:pt x="3669411" y="4426458"/>
                    <a:pt x="3625723" y="4453509"/>
                    <a:pt x="3581273" y="4479290"/>
                  </a:cubicBezTo>
                  <a:lnTo>
                    <a:pt x="3555873" y="4435348"/>
                  </a:lnTo>
                  <a:cubicBezTo>
                    <a:pt x="3599434" y="4410202"/>
                    <a:pt x="3642233" y="4383659"/>
                    <a:pt x="3684016" y="4355973"/>
                  </a:cubicBezTo>
                  <a:close/>
                  <a:moveTo>
                    <a:pt x="3371215" y="4532122"/>
                  </a:moveTo>
                  <a:cubicBezTo>
                    <a:pt x="3324860" y="4553839"/>
                    <a:pt x="3277743" y="4574159"/>
                    <a:pt x="3229864" y="4593082"/>
                  </a:cubicBezTo>
                  <a:lnTo>
                    <a:pt x="3211195" y="4545838"/>
                  </a:lnTo>
                  <a:cubicBezTo>
                    <a:pt x="3258058" y="4527423"/>
                    <a:pt x="3304286" y="4507484"/>
                    <a:pt x="3349625" y="4486148"/>
                  </a:cubicBezTo>
                  <a:close/>
                  <a:moveTo>
                    <a:pt x="3014218" y="4614164"/>
                  </a:moveTo>
                  <a:cubicBezTo>
                    <a:pt x="2965196" y="4628769"/>
                    <a:pt x="2915666" y="4641977"/>
                    <a:pt x="2865374" y="4653534"/>
                  </a:cubicBezTo>
                  <a:lnTo>
                    <a:pt x="2853944" y="4604004"/>
                  </a:lnTo>
                  <a:cubicBezTo>
                    <a:pt x="2903093" y="4592701"/>
                    <a:pt x="2951734" y="4579747"/>
                    <a:pt x="2999613" y="4565396"/>
                  </a:cubicBezTo>
                  <a:close/>
                  <a:moveTo>
                    <a:pt x="2648966" y="4642485"/>
                  </a:moveTo>
                  <a:cubicBezTo>
                    <a:pt x="2598420" y="4649724"/>
                    <a:pt x="2547493" y="4655439"/>
                    <a:pt x="2496058" y="4659503"/>
                  </a:cubicBezTo>
                  <a:lnTo>
                    <a:pt x="2491994" y="4608830"/>
                  </a:lnTo>
                  <a:cubicBezTo>
                    <a:pt x="2542413" y="4604766"/>
                    <a:pt x="2592324" y="4599305"/>
                    <a:pt x="2641727" y="4592193"/>
                  </a:cubicBezTo>
                  <a:close/>
                  <a:moveTo>
                    <a:pt x="2428240" y="4874133"/>
                  </a:moveTo>
                  <a:cubicBezTo>
                    <a:pt x="2376551" y="4873879"/>
                    <a:pt x="2325243" y="4872101"/>
                    <a:pt x="2274316" y="4868799"/>
                  </a:cubicBezTo>
                  <a:lnTo>
                    <a:pt x="2277618" y="4818126"/>
                  </a:lnTo>
                  <a:cubicBezTo>
                    <a:pt x="2327529" y="4821428"/>
                    <a:pt x="2377694" y="4823206"/>
                    <a:pt x="2428367" y="4823333"/>
                  </a:cubicBezTo>
                  <a:close/>
                  <a:moveTo>
                    <a:pt x="2070481" y="4795774"/>
                  </a:moveTo>
                  <a:cubicBezTo>
                    <a:pt x="2019427" y="4788027"/>
                    <a:pt x="1968881" y="4778756"/>
                    <a:pt x="1918970" y="4767961"/>
                  </a:cubicBezTo>
                  <a:lnTo>
                    <a:pt x="1929765" y="4718304"/>
                  </a:lnTo>
                  <a:cubicBezTo>
                    <a:pt x="1978660" y="4728845"/>
                    <a:pt x="2028190" y="4737989"/>
                    <a:pt x="2078101" y="4745609"/>
                  </a:cubicBezTo>
                  <a:close/>
                  <a:moveTo>
                    <a:pt x="1728089" y="4665853"/>
                  </a:moveTo>
                  <a:cubicBezTo>
                    <a:pt x="1678813" y="4650740"/>
                    <a:pt x="1630299" y="4634103"/>
                    <a:pt x="1582420" y="4615942"/>
                  </a:cubicBezTo>
                  <a:lnTo>
                    <a:pt x="1600454" y="4568444"/>
                  </a:lnTo>
                  <a:cubicBezTo>
                    <a:pt x="1647317" y="4586224"/>
                    <a:pt x="1694815" y="4602480"/>
                    <a:pt x="1743075" y="4617339"/>
                  </a:cubicBezTo>
                  <a:close/>
                  <a:moveTo>
                    <a:pt x="1408684" y="4486656"/>
                  </a:moveTo>
                  <a:cubicBezTo>
                    <a:pt x="1362329" y="4464431"/>
                    <a:pt x="1316736" y="4440809"/>
                    <a:pt x="1272032" y="4415790"/>
                  </a:cubicBezTo>
                  <a:lnTo>
                    <a:pt x="1296797" y="4371467"/>
                  </a:lnTo>
                  <a:cubicBezTo>
                    <a:pt x="1340612" y="4395978"/>
                    <a:pt x="1385189" y="4419092"/>
                    <a:pt x="1430655" y="4440936"/>
                  </a:cubicBezTo>
                  <a:close/>
                  <a:moveTo>
                    <a:pt x="1074420" y="4457573"/>
                  </a:moveTo>
                  <a:cubicBezTo>
                    <a:pt x="1031875" y="4428744"/>
                    <a:pt x="990219" y="4398772"/>
                    <a:pt x="949579" y="4367403"/>
                  </a:cubicBezTo>
                  <a:lnTo>
                    <a:pt x="980567" y="4327144"/>
                  </a:lnTo>
                  <a:cubicBezTo>
                    <a:pt x="1020318" y="4357878"/>
                    <a:pt x="1061085" y="4387342"/>
                    <a:pt x="1102741" y="4415536"/>
                  </a:cubicBezTo>
                  <a:close/>
                  <a:moveTo>
                    <a:pt x="792480" y="4235323"/>
                  </a:moveTo>
                  <a:cubicBezTo>
                    <a:pt x="754634" y="4200652"/>
                    <a:pt x="717804" y="4164838"/>
                    <a:pt x="682244" y="4127881"/>
                  </a:cubicBezTo>
                  <a:lnTo>
                    <a:pt x="718820" y="4092575"/>
                  </a:lnTo>
                  <a:cubicBezTo>
                    <a:pt x="753745" y="4128770"/>
                    <a:pt x="789686" y="4163822"/>
                    <a:pt x="826770" y="4197858"/>
                  </a:cubicBezTo>
                  <a:close/>
                  <a:moveTo>
                    <a:pt x="546100" y="3974211"/>
                  </a:moveTo>
                  <a:cubicBezTo>
                    <a:pt x="513715" y="3934460"/>
                    <a:pt x="482600" y="3893566"/>
                    <a:pt x="452755" y="3851783"/>
                  </a:cubicBezTo>
                  <a:lnTo>
                    <a:pt x="494030" y="3822319"/>
                  </a:lnTo>
                  <a:cubicBezTo>
                    <a:pt x="523240" y="3863213"/>
                    <a:pt x="553720" y="3903218"/>
                    <a:pt x="585470" y="3942207"/>
                  </a:cubicBezTo>
                  <a:close/>
                  <a:moveTo>
                    <a:pt x="340614" y="3679952"/>
                  </a:moveTo>
                  <a:cubicBezTo>
                    <a:pt x="314452" y="3635883"/>
                    <a:pt x="289560" y="3590925"/>
                    <a:pt x="266192" y="3545205"/>
                  </a:cubicBezTo>
                  <a:lnTo>
                    <a:pt x="311404" y="3522091"/>
                  </a:lnTo>
                  <a:cubicBezTo>
                    <a:pt x="334391" y="3566922"/>
                    <a:pt x="358648" y="3610864"/>
                    <a:pt x="384302" y="3654044"/>
                  </a:cubicBezTo>
                  <a:close/>
                  <a:moveTo>
                    <a:pt x="224155" y="3332734"/>
                  </a:moveTo>
                  <a:cubicBezTo>
                    <a:pt x="204724" y="3285363"/>
                    <a:pt x="186817" y="3237230"/>
                    <a:pt x="170434" y="3188462"/>
                  </a:cubicBezTo>
                  <a:lnTo>
                    <a:pt x="218567" y="3172206"/>
                  </a:lnTo>
                  <a:cubicBezTo>
                    <a:pt x="234696" y="3219958"/>
                    <a:pt x="252222" y="3267075"/>
                    <a:pt x="271145" y="3313430"/>
                  </a:cubicBezTo>
                  <a:close/>
                  <a:moveTo>
                    <a:pt x="69596" y="3017139"/>
                  </a:moveTo>
                  <a:cubicBezTo>
                    <a:pt x="57531" y="2967482"/>
                    <a:pt x="46863" y="2917317"/>
                    <a:pt x="37846" y="2866517"/>
                  </a:cubicBezTo>
                  <a:lnTo>
                    <a:pt x="87884" y="2857627"/>
                  </a:lnTo>
                  <a:cubicBezTo>
                    <a:pt x="96774" y="2907284"/>
                    <a:pt x="107061" y="2956560"/>
                    <a:pt x="118999" y="3005074"/>
                  </a:cubicBezTo>
                  <a:close/>
                  <a:moveTo>
                    <a:pt x="10414" y="2662936"/>
                  </a:moveTo>
                  <a:cubicBezTo>
                    <a:pt x="5715" y="2612136"/>
                    <a:pt x="2667" y="2560955"/>
                    <a:pt x="1143" y="2509393"/>
                  </a:cubicBezTo>
                  <a:lnTo>
                    <a:pt x="51943" y="2507869"/>
                  </a:lnTo>
                  <a:cubicBezTo>
                    <a:pt x="53467" y="2558415"/>
                    <a:pt x="56515" y="2608580"/>
                    <a:pt x="61087" y="2658364"/>
                  </a:cubicBezTo>
                  <a:close/>
                  <a:moveTo>
                    <a:pt x="0" y="2436368"/>
                  </a:moveTo>
                  <a:cubicBezTo>
                    <a:pt x="0" y="2384679"/>
                    <a:pt x="1651" y="2333244"/>
                    <a:pt x="4826" y="2282317"/>
                  </a:cubicBezTo>
                  <a:lnTo>
                    <a:pt x="55499" y="2285492"/>
                  </a:lnTo>
                  <a:cubicBezTo>
                    <a:pt x="52324" y="2335403"/>
                    <a:pt x="50800" y="2385695"/>
                    <a:pt x="50800" y="2436368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1182792" y="2168328"/>
            <a:ext cx="2030348" cy="2029984"/>
          </a:xfrm>
          <a:custGeom>
            <a:avLst/>
            <a:gdLst/>
            <a:ahLst/>
            <a:cxnLst/>
            <a:rect r="r" b="b" t="t" l="l"/>
            <a:pathLst>
              <a:path h="2029984" w="2030348">
                <a:moveTo>
                  <a:pt x="0" y="0"/>
                </a:moveTo>
                <a:lnTo>
                  <a:pt x="2030349" y="0"/>
                </a:lnTo>
                <a:lnTo>
                  <a:pt x="2030349" y="2029984"/>
                </a:lnTo>
                <a:lnTo>
                  <a:pt x="0" y="2029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182792" y="5595512"/>
            <a:ext cx="2030348" cy="2030088"/>
          </a:xfrm>
          <a:custGeom>
            <a:avLst/>
            <a:gdLst/>
            <a:ahLst/>
            <a:cxnLst/>
            <a:rect r="r" b="b" t="t" l="l"/>
            <a:pathLst>
              <a:path h="2030088" w="2030348">
                <a:moveTo>
                  <a:pt x="0" y="0"/>
                </a:moveTo>
                <a:lnTo>
                  <a:pt x="2030349" y="0"/>
                </a:lnTo>
                <a:lnTo>
                  <a:pt x="2030349" y="2030088"/>
                </a:lnTo>
                <a:lnTo>
                  <a:pt x="0" y="2030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930947" y="5595512"/>
            <a:ext cx="2030245" cy="2030088"/>
          </a:xfrm>
          <a:custGeom>
            <a:avLst/>
            <a:gdLst/>
            <a:ahLst/>
            <a:cxnLst/>
            <a:rect r="r" b="b" t="t" l="l"/>
            <a:pathLst>
              <a:path h="2030088" w="2030245">
                <a:moveTo>
                  <a:pt x="0" y="0"/>
                </a:moveTo>
                <a:lnTo>
                  <a:pt x="2030245" y="0"/>
                </a:lnTo>
                <a:lnTo>
                  <a:pt x="2030245" y="2030088"/>
                </a:lnTo>
                <a:lnTo>
                  <a:pt x="0" y="2030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930947" y="2168328"/>
            <a:ext cx="2030245" cy="2029984"/>
          </a:xfrm>
          <a:custGeom>
            <a:avLst/>
            <a:gdLst/>
            <a:ahLst/>
            <a:cxnLst/>
            <a:rect r="r" b="b" t="t" l="l"/>
            <a:pathLst>
              <a:path h="2029984" w="2030245">
                <a:moveTo>
                  <a:pt x="0" y="0"/>
                </a:moveTo>
                <a:lnTo>
                  <a:pt x="2030245" y="0"/>
                </a:lnTo>
                <a:lnTo>
                  <a:pt x="2030245" y="2029984"/>
                </a:lnTo>
                <a:lnTo>
                  <a:pt x="0" y="20299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634078" y="6300933"/>
            <a:ext cx="625642" cy="622219"/>
          </a:xfrm>
          <a:custGeom>
            <a:avLst/>
            <a:gdLst/>
            <a:ahLst/>
            <a:cxnLst/>
            <a:rect r="r" b="b" t="t" l="l"/>
            <a:pathLst>
              <a:path h="622219" w="625642">
                <a:moveTo>
                  <a:pt x="0" y="0"/>
                </a:moveTo>
                <a:lnTo>
                  <a:pt x="625642" y="0"/>
                </a:lnTo>
                <a:lnTo>
                  <a:pt x="625642" y="622219"/>
                </a:lnTo>
                <a:lnTo>
                  <a:pt x="0" y="6222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634078" y="2885625"/>
            <a:ext cx="623982" cy="627250"/>
          </a:xfrm>
          <a:custGeom>
            <a:avLst/>
            <a:gdLst/>
            <a:ahLst/>
            <a:cxnLst/>
            <a:rect r="r" b="b" t="t" l="l"/>
            <a:pathLst>
              <a:path h="627250" w="623982">
                <a:moveTo>
                  <a:pt x="0" y="0"/>
                </a:moveTo>
                <a:lnTo>
                  <a:pt x="623982" y="0"/>
                </a:lnTo>
                <a:lnTo>
                  <a:pt x="623982" y="627250"/>
                </a:lnTo>
                <a:lnTo>
                  <a:pt x="0" y="6272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909642" y="6193185"/>
            <a:ext cx="652619" cy="624788"/>
          </a:xfrm>
          <a:custGeom>
            <a:avLst/>
            <a:gdLst/>
            <a:ahLst/>
            <a:cxnLst/>
            <a:rect r="r" b="b" t="t" l="l"/>
            <a:pathLst>
              <a:path h="624788" w="652619">
                <a:moveTo>
                  <a:pt x="0" y="0"/>
                </a:moveTo>
                <a:lnTo>
                  <a:pt x="652618" y="0"/>
                </a:lnTo>
                <a:lnTo>
                  <a:pt x="652618" y="624788"/>
                </a:lnTo>
                <a:lnTo>
                  <a:pt x="0" y="6247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868665" y="2872178"/>
            <a:ext cx="676346" cy="622228"/>
          </a:xfrm>
          <a:custGeom>
            <a:avLst/>
            <a:gdLst/>
            <a:ahLst/>
            <a:cxnLst/>
            <a:rect r="r" b="b" t="t" l="l"/>
            <a:pathLst>
              <a:path h="622228" w="676346">
                <a:moveTo>
                  <a:pt x="0" y="0"/>
                </a:moveTo>
                <a:lnTo>
                  <a:pt x="676346" y="0"/>
                </a:lnTo>
                <a:lnTo>
                  <a:pt x="676346" y="622228"/>
                </a:lnTo>
                <a:lnTo>
                  <a:pt x="0" y="62222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5051" y="760629"/>
            <a:ext cx="6805896" cy="6994265"/>
            <a:chOff x="0" y="0"/>
            <a:chExt cx="9074528" cy="932568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074637" cy="9325688"/>
            </a:xfrm>
            <a:custGeom>
              <a:avLst/>
              <a:gdLst/>
              <a:ahLst/>
              <a:cxnLst/>
              <a:rect r="r" b="b" t="t" l="l"/>
              <a:pathLst>
                <a:path h="9325688" w="9074637">
                  <a:moveTo>
                    <a:pt x="0" y="1091525"/>
                  </a:moveTo>
                  <a:cubicBezTo>
                    <a:pt x="0" y="488433"/>
                    <a:pt x="230522" y="0"/>
                    <a:pt x="515157" y="0"/>
                  </a:cubicBezTo>
                  <a:lnTo>
                    <a:pt x="8559574" y="0"/>
                  </a:lnTo>
                  <a:cubicBezTo>
                    <a:pt x="8843972" y="0"/>
                    <a:pt x="9074637" y="488433"/>
                    <a:pt x="9074637" y="1091525"/>
                  </a:cubicBezTo>
                  <a:lnTo>
                    <a:pt x="9074637" y="8234166"/>
                  </a:lnTo>
                  <a:cubicBezTo>
                    <a:pt x="9074637" y="8836753"/>
                    <a:pt x="8844211" y="9325688"/>
                    <a:pt x="8559574" y="9325688"/>
                  </a:cubicBezTo>
                  <a:lnTo>
                    <a:pt x="515157" y="9325688"/>
                  </a:lnTo>
                  <a:cubicBezTo>
                    <a:pt x="230522" y="9325688"/>
                    <a:pt x="0" y="8837258"/>
                    <a:pt x="0" y="8234166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325076" y="-9439"/>
            <a:ext cx="6367746" cy="853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60"/>
              </a:lnSpc>
            </a:pPr>
            <a:r>
              <a:rPr lang="en-US" sz="4300">
                <a:solidFill>
                  <a:srgbClr val="000000"/>
                </a:solidFill>
                <a:latin typeface="Caveat Brush"/>
              </a:rPr>
              <a:t>      Value Proposition:</a:t>
            </a:r>
          </a:p>
          <a:p>
            <a:pPr marL="928374" indent="-464187" lvl="1">
              <a:lnSpc>
                <a:spcPts val="5160"/>
              </a:lnSpc>
              <a:buFont typeface="Arial"/>
              <a:buChar char="•"/>
            </a:pPr>
            <a:r>
              <a:rPr lang="en-US" sz="4300">
                <a:solidFill>
                  <a:srgbClr val="000000"/>
                </a:solidFill>
                <a:latin typeface="Caveat Brush"/>
              </a:rPr>
              <a:t>Accurate Freshness Checks &amp; Real-Time Monitoring</a:t>
            </a:r>
          </a:p>
          <a:p>
            <a:pPr>
              <a:lnSpc>
                <a:spcPts val="5160"/>
              </a:lnSpc>
            </a:pPr>
          </a:p>
          <a:p>
            <a:pPr marL="928374" indent="-464187" lvl="1">
              <a:lnSpc>
                <a:spcPts val="5160"/>
              </a:lnSpc>
              <a:buFont typeface="Arial"/>
              <a:buChar char="•"/>
            </a:pPr>
            <a:r>
              <a:rPr lang="en-US" sz="4300">
                <a:solidFill>
                  <a:srgbClr val="000000"/>
                </a:solidFill>
                <a:latin typeface="Caveat Brush"/>
              </a:rPr>
              <a:t>Reduced Food wastage, &amp; more savings</a:t>
            </a:r>
          </a:p>
          <a:p>
            <a:pPr>
              <a:lnSpc>
                <a:spcPts val="5160"/>
              </a:lnSpc>
            </a:pPr>
          </a:p>
          <a:p>
            <a:pPr marL="928374" indent="-464187" lvl="1">
              <a:lnSpc>
                <a:spcPts val="5160"/>
              </a:lnSpc>
              <a:buFont typeface="Arial"/>
              <a:buChar char="•"/>
            </a:pPr>
            <a:r>
              <a:rPr lang="en-US" sz="4300">
                <a:solidFill>
                  <a:srgbClr val="000000"/>
                </a:solidFill>
                <a:latin typeface="Caveat Brush"/>
              </a:rPr>
              <a:t>Great aid for visually impaired</a:t>
            </a:r>
          </a:p>
          <a:p>
            <a:pPr>
              <a:lnSpc>
                <a:spcPts val="5160"/>
              </a:lnSpc>
            </a:pPr>
          </a:p>
          <a:p>
            <a:pPr marL="928374" indent="-464187" lvl="1">
              <a:lnSpc>
                <a:spcPts val="5160"/>
              </a:lnSpc>
              <a:buFont typeface="Arial"/>
              <a:buChar char="•"/>
            </a:pPr>
            <a:r>
              <a:rPr lang="en-US" sz="4300">
                <a:solidFill>
                  <a:srgbClr val="000000"/>
                </a:solidFill>
                <a:latin typeface="Caveat Brush"/>
              </a:rPr>
              <a:t>Increased Brand Value for companies involved</a:t>
            </a:r>
          </a:p>
          <a:p>
            <a:pPr algn="l">
              <a:lnSpc>
                <a:spcPts val="5160"/>
              </a:lnSpc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3870852" y="8410080"/>
            <a:ext cx="6120189" cy="1696440"/>
            <a:chOff x="0" y="0"/>
            <a:chExt cx="3975199" cy="110187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975309" cy="1101877"/>
            </a:xfrm>
            <a:custGeom>
              <a:avLst/>
              <a:gdLst/>
              <a:ahLst/>
              <a:cxnLst/>
              <a:rect r="r" b="b" t="t" l="l"/>
              <a:pathLst>
                <a:path h="1101877" w="3975309">
                  <a:moveTo>
                    <a:pt x="0" y="128969"/>
                  </a:moveTo>
                  <a:cubicBezTo>
                    <a:pt x="0" y="57711"/>
                    <a:pt x="100983" y="0"/>
                    <a:pt x="225671" y="0"/>
                  </a:cubicBezTo>
                  <a:lnTo>
                    <a:pt x="3749618" y="0"/>
                  </a:lnTo>
                  <a:cubicBezTo>
                    <a:pt x="3874202" y="0"/>
                    <a:pt x="3975309" y="57711"/>
                    <a:pt x="3975309" y="128969"/>
                  </a:cubicBezTo>
                  <a:lnTo>
                    <a:pt x="3975309" y="972907"/>
                  </a:lnTo>
                  <a:cubicBezTo>
                    <a:pt x="3975309" y="1044106"/>
                    <a:pt x="3874307" y="1101877"/>
                    <a:pt x="3749618" y="1101877"/>
                  </a:cubicBezTo>
                  <a:lnTo>
                    <a:pt x="225671" y="1101877"/>
                  </a:lnTo>
                  <a:cubicBezTo>
                    <a:pt x="100983" y="1101877"/>
                    <a:pt x="0" y="1044165"/>
                    <a:pt x="0" y="972907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4202691" y="7639050"/>
            <a:ext cx="5959261" cy="270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61"/>
              </a:lnSpc>
            </a:pPr>
            <a:r>
              <a:rPr lang="en-US" sz="4968">
                <a:solidFill>
                  <a:srgbClr val="000000"/>
                </a:solidFill>
                <a:latin typeface="Caveat Brush"/>
              </a:rPr>
              <a:t>            Costs</a:t>
            </a:r>
          </a:p>
          <a:p>
            <a:pPr algn="ctr">
              <a:lnSpc>
                <a:spcPts val="5361"/>
              </a:lnSpc>
            </a:pPr>
            <a:r>
              <a:rPr lang="en-US" sz="4468">
                <a:solidFill>
                  <a:srgbClr val="000000"/>
                </a:solidFill>
                <a:latin typeface="Caveat Brush"/>
              </a:rPr>
              <a:t>Major costs: Embedding sensors into packages</a:t>
            </a:r>
          </a:p>
          <a:p>
            <a:pPr algn="l">
              <a:lnSpc>
                <a:spcPts val="4781"/>
              </a:lnSpc>
            </a:pPr>
          </a:p>
        </p:txBody>
      </p:sp>
      <p:grpSp>
        <p:nvGrpSpPr>
          <p:cNvPr name="Group 25" id="25"/>
          <p:cNvGrpSpPr/>
          <p:nvPr/>
        </p:nvGrpSpPr>
        <p:grpSpPr>
          <a:xfrm rot="0">
            <a:off x="13353493" y="2869900"/>
            <a:ext cx="4020129" cy="1758600"/>
            <a:chOff x="0" y="0"/>
            <a:chExt cx="5360172" cy="2344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360281" cy="2344801"/>
            </a:xfrm>
            <a:custGeom>
              <a:avLst/>
              <a:gdLst/>
              <a:ahLst/>
              <a:cxnLst/>
              <a:rect r="r" b="b" t="t" l="l"/>
              <a:pathLst>
                <a:path h="2344801" w="5360281">
                  <a:moveTo>
                    <a:pt x="0" y="274447"/>
                  </a:moveTo>
                  <a:cubicBezTo>
                    <a:pt x="0" y="122809"/>
                    <a:pt x="136165" y="0"/>
                    <a:pt x="304295" y="0"/>
                  </a:cubicBezTo>
                  <a:lnTo>
                    <a:pt x="5055998" y="0"/>
                  </a:lnTo>
                  <a:cubicBezTo>
                    <a:pt x="5223987" y="0"/>
                    <a:pt x="5360281" y="122809"/>
                    <a:pt x="5360281" y="274447"/>
                  </a:cubicBezTo>
                  <a:lnTo>
                    <a:pt x="5360281" y="2070354"/>
                  </a:lnTo>
                  <a:cubicBezTo>
                    <a:pt x="5360281" y="2221865"/>
                    <a:pt x="5224127" y="2344801"/>
                    <a:pt x="5055998" y="2344801"/>
                  </a:cubicBezTo>
                  <a:lnTo>
                    <a:pt x="304295" y="2344801"/>
                  </a:lnTo>
                  <a:cubicBezTo>
                    <a:pt x="136165" y="2344801"/>
                    <a:pt x="0" y="2221992"/>
                    <a:pt x="0" y="2070354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3935663" y="2084087"/>
            <a:ext cx="3306223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>
                <a:solidFill>
                  <a:srgbClr val="000000"/>
                </a:solidFill>
                <a:latin typeface="Caveat Brush"/>
              </a:rPr>
              <a:t>Partners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3200245" y="6765350"/>
            <a:ext cx="4777059" cy="2625202"/>
            <a:chOff x="0" y="0"/>
            <a:chExt cx="6369412" cy="350026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69521" cy="3500270"/>
            </a:xfrm>
            <a:custGeom>
              <a:avLst/>
              <a:gdLst/>
              <a:ahLst/>
              <a:cxnLst/>
              <a:rect r="r" b="b" t="t" l="l"/>
              <a:pathLst>
                <a:path h="3500270" w="6369521">
                  <a:moveTo>
                    <a:pt x="0" y="409689"/>
                  </a:moveTo>
                  <a:cubicBezTo>
                    <a:pt x="0" y="183327"/>
                    <a:pt x="161803" y="0"/>
                    <a:pt x="361589" y="0"/>
                  </a:cubicBezTo>
                  <a:lnTo>
                    <a:pt x="6007966" y="0"/>
                  </a:lnTo>
                  <a:cubicBezTo>
                    <a:pt x="6207585" y="0"/>
                    <a:pt x="6369521" y="183327"/>
                    <a:pt x="6369521" y="409689"/>
                  </a:cubicBezTo>
                  <a:lnTo>
                    <a:pt x="6369521" y="3090582"/>
                  </a:lnTo>
                  <a:cubicBezTo>
                    <a:pt x="6369521" y="3316755"/>
                    <a:pt x="6207752" y="3500270"/>
                    <a:pt x="6007966" y="3500270"/>
                  </a:cubicBezTo>
                  <a:lnTo>
                    <a:pt x="361589" y="3500270"/>
                  </a:lnTo>
                  <a:cubicBezTo>
                    <a:pt x="161803" y="3500270"/>
                    <a:pt x="0" y="3316944"/>
                    <a:pt x="0" y="3090582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3279816" y="5529408"/>
            <a:ext cx="4697488" cy="3803846"/>
            <a:chOff x="0" y="0"/>
            <a:chExt cx="6263318" cy="5071794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98237" y="0"/>
              <a:ext cx="5207742" cy="1003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999"/>
                </a:lnSpc>
              </a:pPr>
              <a:r>
                <a:rPr lang="en-US" sz="4999">
                  <a:solidFill>
                    <a:srgbClr val="000000"/>
                  </a:solidFill>
                  <a:latin typeface="Caveat Brush"/>
                </a:rPr>
                <a:t>Target Market: 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1312594"/>
              <a:ext cx="6263318" cy="375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78"/>
                </a:lnSpc>
              </a:pPr>
              <a:r>
                <a:rPr lang="en-US" sz="4648">
                  <a:solidFill>
                    <a:srgbClr val="000000"/>
                  </a:solidFill>
                  <a:latin typeface="Caveat Brush"/>
                </a:rPr>
                <a:t> Business involved in distribution and supply of food and beverages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6228778" y="8680792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4" y="0"/>
                </a:lnTo>
                <a:lnTo>
                  <a:pt x="4118444" y="3654182"/>
                </a:lnTo>
                <a:lnTo>
                  <a:pt x="0" y="365418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8455239" y="3349824"/>
            <a:ext cx="3217246" cy="3078494"/>
            <a:chOff x="0" y="0"/>
            <a:chExt cx="803791" cy="76912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03791" cy="769125"/>
            </a:xfrm>
            <a:custGeom>
              <a:avLst/>
              <a:gdLst/>
              <a:ahLst/>
              <a:cxnLst/>
              <a:rect r="r" b="b" t="t" l="l"/>
              <a:pathLst>
                <a:path h="769125" w="803791">
                  <a:moveTo>
                    <a:pt x="401896" y="0"/>
                  </a:moveTo>
                  <a:cubicBezTo>
                    <a:pt x="179935" y="0"/>
                    <a:pt x="0" y="172175"/>
                    <a:pt x="0" y="384563"/>
                  </a:cubicBezTo>
                  <a:cubicBezTo>
                    <a:pt x="0" y="596951"/>
                    <a:pt x="179935" y="769125"/>
                    <a:pt x="401896" y="769125"/>
                  </a:cubicBezTo>
                  <a:cubicBezTo>
                    <a:pt x="623856" y="769125"/>
                    <a:pt x="803791" y="596951"/>
                    <a:pt x="803791" y="384563"/>
                  </a:cubicBezTo>
                  <a:cubicBezTo>
                    <a:pt x="803791" y="172175"/>
                    <a:pt x="623856" y="0"/>
                    <a:pt x="401896" y="0"/>
                  </a:cubicBezTo>
                  <a:close/>
                </a:path>
              </a:pathLst>
            </a:custGeom>
            <a:solidFill>
              <a:srgbClr val="231F20"/>
            </a:solidFill>
            <a:ln cap="sq">
              <a:noFill/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5355" y="53056"/>
              <a:ext cx="653080" cy="643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-3613141" y="7754894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8455239" y="4062790"/>
            <a:ext cx="3413426" cy="159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91"/>
              </a:lnSpc>
              <a:spcBef>
                <a:spcPct val="0"/>
              </a:spcBef>
            </a:pPr>
            <a:r>
              <a:rPr lang="en-US" sz="4704" spc="461">
                <a:solidFill>
                  <a:srgbClr val="FFFFFF"/>
                </a:solidFill>
                <a:latin typeface="Caveat Brush"/>
              </a:rPr>
              <a:t>Business Model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16037685" y="-1337118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3200245" y="3091828"/>
            <a:ext cx="4041641" cy="1375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7"/>
              </a:lnSpc>
              <a:spcBef>
                <a:spcPct val="0"/>
              </a:spcBef>
            </a:pPr>
            <a:r>
              <a:rPr lang="en-US" sz="4213">
                <a:solidFill>
                  <a:srgbClr val="000000"/>
                </a:solidFill>
                <a:latin typeface="Caveat Brush"/>
              </a:rPr>
              <a:t>HID Global for sensors in packages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786771"/>
            <a:ext cx="18288000" cy="4500229"/>
            <a:chOff x="0" y="0"/>
            <a:chExt cx="4816593" cy="11852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85245"/>
            </a:xfrm>
            <a:custGeom>
              <a:avLst/>
              <a:gdLst/>
              <a:ahLst/>
              <a:cxnLst/>
              <a:rect r="r" b="b" t="t" l="l"/>
              <a:pathLst>
                <a:path h="118524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85245"/>
                  </a:lnTo>
                  <a:lnTo>
                    <a:pt x="0" y="1185245"/>
                  </a:lnTo>
                  <a:close/>
                </a:path>
              </a:pathLst>
            </a:custGeom>
            <a:solidFill>
              <a:srgbClr val="F2F2F2">
                <a:alpha val="3176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1204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570723" y="-1314960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814260" y="-126485"/>
            <a:ext cx="19102260" cy="6182844"/>
            <a:chOff x="0" y="0"/>
            <a:chExt cx="5031048" cy="16284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31048" cy="1628403"/>
            </a:xfrm>
            <a:custGeom>
              <a:avLst/>
              <a:gdLst/>
              <a:ahLst/>
              <a:cxnLst/>
              <a:rect r="r" b="b" t="t" l="l"/>
              <a:pathLst>
                <a:path h="1628403" w="5031048">
                  <a:moveTo>
                    <a:pt x="0" y="0"/>
                  </a:moveTo>
                  <a:lnTo>
                    <a:pt x="5031048" y="0"/>
                  </a:lnTo>
                  <a:lnTo>
                    <a:pt x="5031048" y="1628403"/>
                  </a:lnTo>
                  <a:lnTo>
                    <a:pt x="0" y="1628403"/>
                  </a:lnTo>
                  <a:close/>
                </a:path>
              </a:pathLst>
            </a:custGeom>
            <a:solidFill>
              <a:srgbClr val="1C5739">
                <a:alpha val="27843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5031048" cy="16950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672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106188" y="5437598"/>
            <a:ext cx="5621497" cy="3154347"/>
          </a:xfrm>
          <a:custGeom>
            <a:avLst/>
            <a:gdLst/>
            <a:ahLst/>
            <a:cxnLst/>
            <a:rect r="r" b="b" t="t" l="l"/>
            <a:pathLst>
              <a:path h="3154347" w="5621497">
                <a:moveTo>
                  <a:pt x="0" y="0"/>
                </a:moveTo>
                <a:lnTo>
                  <a:pt x="5621497" y="0"/>
                </a:lnTo>
                <a:lnTo>
                  <a:pt x="5621497" y="3154347"/>
                </a:lnTo>
                <a:lnTo>
                  <a:pt x="0" y="31543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25370" y="2964937"/>
            <a:ext cx="2102315" cy="3253099"/>
          </a:xfrm>
          <a:custGeom>
            <a:avLst/>
            <a:gdLst/>
            <a:ahLst/>
            <a:cxnLst/>
            <a:rect r="r" b="b" t="t" l="l"/>
            <a:pathLst>
              <a:path h="3253099" w="2102315">
                <a:moveTo>
                  <a:pt x="0" y="0"/>
                </a:moveTo>
                <a:lnTo>
                  <a:pt x="2102315" y="0"/>
                </a:lnTo>
                <a:lnTo>
                  <a:pt x="2102315" y="3253099"/>
                </a:lnTo>
                <a:lnTo>
                  <a:pt x="0" y="32530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9874352">
            <a:off x="6599496" y="2781665"/>
            <a:ext cx="1954240" cy="3023970"/>
          </a:xfrm>
          <a:custGeom>
            <a:avLst/>
            <a:gdLst/>
            <a:ahLst/>
            <a:cxnLst/>
            <a:rect r="r" b="b" t="t" l="l"/>
            <a:pathLst>
              <a:path h="3023970" w="1954240">
                <a:moveTo>
                  <a:pt x="0" y="0"/>
                </a:moveTo>
                <a:lnTo>
                  <a:pt x="1954241" y="0"/>
                </a:lnTo>
                <a:lnTo>
                  <a:pt x="1954241" y="3023970"/>
                </a:lnTo>
                <a:lnTo>
                  <a:pt x="0" y="3023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106188" y="293420"/>
            <a:ext cx="6209913" cy="2509840"/>
          </a:xfrm>
          <a:custGeom>
            <a:avLst/>
            <a:gdLst/>
            <a:ahLst/>
            <a:cxnLst/>
            <a:rect r="r" b="b" t="t" l="l"/>
            <a:pathLst>
              <a:path h="2509840" w="6209913">
                <a:moveTo>
                  <a:pt x="0" y="0"/>
                </a:moveTo>
                <a:lnTo>
                  <a:pt x="6209914" y="0"/>
                </a:lnTo>
                <a:lnTo>
                  <a:pt x="6209914" y="2509840"/>
                </a:lnTo>
                <a:lnTo>
                  <a:pt x="0" y="25098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370828">
            <a:off x="4403188" y="7543219"/>
            <a:ext cx="1949139" cy="1109205"/>
          </a:xfrm>
          <a:custGeom>
            <a:avLst/>
            <a:gdLst/>
            <a:ahLst/>
            <a:cxnLst/>
            <a:rect r="r" b="b" t="t" l="l"/>
            <a:pathLst>
              <a:path h="1109205" w="1949139">
                <a:moveTo>
                  <a:pt x="0" y="0"/>
                </a:moveTo>
                <a:lnTo>
                  <a:pt x="1949139" y="0"/>
                </a:lnTo>
                <a:lnTo>
                  <a:pt x="1949139" y="1109206"/>
                </a:lnTo>
                <a:lnTo>
                  <a:pt x="0" y="11092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88123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727685" y="8572500"/>
            <a:ext cx="4107429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2"/>
              </a:lnSpc>
            </a:pPr>
            <a:r>
              <a:rPr lang="en-US" sz="4501">
                <a:solidFill>
                  <a:srgbClr val="000000"/>
                </a:solidFill>
                <a:latin typeface="Caveat Brush"/>
              </a:rPr>
              <a:t>Joint Company Investments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9081312">
            <a:off x="11369267" y="7438881"/>
            <a:ext cx="2051897" cy="1106424"/>
          </a:xfrm>
          <a:custGeom>
            <a:avLst/>
            <a:gdLst/>
            <a:ahLst/>
            <a:cxnLst/>
            <a:rect r="r" b="b" t="t" l="l"/>
            <a:pathLst>
              <a:path h="1106424" w="2051897">
                <a:moveTo>
                  <a:pt x="0" y="0"/>
                </a:moveTo>
                <a:lnTo>
                  <a:pt x="2051897" y="0"/>
                </a:lnTo>
                <a:lnTo>
                  <a:pt x="2051897" y="1106424"/>
                </a:lnTo>
                <a:lnTo>
                  <a:pt x="0" y="11064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8254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116597" y="8601075"/>
            <a:ext cx="4737163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9"/>
              </a:lnSpc>
            </a:pPr>
            <a:r>
              <a:rPr lang="en-US" sz="4399">
                <a:solidFill>
                  <a:srgbClr val="000000"/>
                </a:solidFill>
                <a:latin typeface="Caveat Brush"/>
              </a:rPr>
              <a:t>Joint Venture Sales &amp; Revenue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29561" y="3266138"/>
            <a:ext cx="2165191" cy="1970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9"/>
              </a:lnSpc>
            </a:pPr>
            <a:r>
              <a:rPr lang="en-US" sz="6076">
                <a:solidFill>
                  <a:srgbClr val="000000"/>
                </a:solidFill>
                <a:latin typeface="Caveat Brush"/>
              </a:rPr>
              <a:t>Joint</a:t>
            </a:r>
          </a:p>
          <a:p>
            <a:pPr algn="ctr">
              <a:lnSpc>
                <a:spcPts val="7899"/>
              </a:lnSpc>
              <a:spcBef>
                <a:spcPct val="0"/>
              </a:spcBef>
            </a:pPr>
            <a:r>
              <a:rPr lang="en-US" sz="6076">
                <a:solidFill>
                  <a:srgbClr val="000000"/>
                </a:solidFill>
                <a:latin typeface="Caveat Brush"/>
              </a:rPr>
              <a:t>Venture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95215" y="255320"/>
            <a:ext cx="5557356" cy="2042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35"/>
              </a:lnSpc>
            </a:pPr>
            <a:r>
              <a:rPr lang="en-US" sz="4181">
                <a:solidFill>
                  <a:srgbClr val="000000"/>
                </a:solidFill>
                <a:latin typeface="Caveat Brush"/>
              </a:rPr>
              <a:t>Shared Profits, Funding,</a:t>
            </a:r>
          </a:p>
          <a:p>
            <a:pPr algn="r">
              <a:lnSpc>
                <a:spcPts val="5435"/>
              </a:lnSpc>
              <a:spcBef>
                <a:spcPct val="0"/>
              </a:spcBef>
            </a:pPr>
            <a:r>
              <a:rPr lang="en-US" sz="4181">
                <a:solidFill>
                  <a:srgbClr val="000000"/>
                </a:solidFill>
                <a:latin typeface="Caveat Brush"/>
              </a:rPr>
              <a:t> Losses, Works, Resources, Assets &amp; Capabilites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38771" y="2616750"/>
            <a:ext cx="5013801" cy="131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305"/>
              </a:lnSpc>
            </a:pPr>
            <a:r>
              <a:rPr lang="en-US" sz="4081">
                <a:solidFill>
                  <a:srgbClr val="000000"/>
                </a:solidFill>
                <a:latin typeface="Caveat Brush"/>
              </a:rPr>
              <a:t>Larger Market Penetration </a:t>
            </a:r>
          </a:p>
          <a:p>
            <a:pPr algn="r">
              <a:lnSpc>
                <a:spcPts val="5305"/>
              </a:lnSpc>
              <a:spcBef>
                <a:spcPct val="0"/>
              </a:spcBef>
            </a:pPr>
            <a:r>
              <a:rPr lang="en-US" sz="4081">
                <a:solidFill>
                  <a:srgbClr val="000000"/>
                </a:solidFill>
                <a:latin typeface="Caveat Brush"/>
              </a:rPr>
              <a:t>&amp; Flexibility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25370" y="4255550"/>
            <a:ext cx="8327201" cy="1959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75"/>
              </a:lnSpc>
            </a:pPr>
            <a:r>
              <a:rPr lang="en-US" sz="3981">
                <a:solidFill>
                  <a:srgbClr val="000000"/>
                </a:solidFill>
                <a:latin typeface="Caveat Brush"/>
              </a:rPr>
              <a:t>Less Resources &amp; costs   </a:t>
            </a:r>
          </a:p>
          <a:p>
            <a:pPr algn="r">
              <a:lnSpc>
                <a:spcPts val="5175"/>
              </a:lnSpc>
            </a:pPr>
            <a:r>
              <a:rPr lang="en-US" sz="3981">
                <a:solidFill>
                  <a:srgbClr val="000000"/>
                </a:solidFill>
                <a:latin typeface="Caveat Brush"/>
              </a:rPr>
              <a:t>integrating sensor technology </a:t>
            </a:r>
          </a:p>
          <a:p>
            <a:pPr algn="r">
              <a:lnSpc>
                <a:spcPts val="5175"/>
              </a:lnSpc>
              <a:spcBef>
                <a:spcPct val="0"/>
              </a:spcBef>
            </a:pPr>
            <a:r>
              <a:rPr lang="en-US" sz="3981">
                <a:solidFill>
                  <a:srgbClr val="000000"/>
                </a:solidFill>
                <a:latin typeface="Caveat Brush"/>
              </a:rPr>
              <a:t>for intelligent packaging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-1144564" y="3271650"/>
            <a:ext cx="6522321" cy="194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9"/>
              </a:lnSpc>
            </a:pPr>
            <a:r>
              <a:rPr lang="en-US" sz="5976">
                <a:solidFill>
                  <a:srgbClr val="000000"/>
                </a:solidFill>
                <a:latin typeface="Caveat Brush"/>
              </a:rPr>
              <a:t>Strategic </a:t>
            </a:r>
          </a:p>
          <a:p>
            <a:pPr algn="ctr">
              <a:lnSpc>
                <a:spcPts val="7769"/>
              </a:lnSpc>
              <a:spcBef>
                <a:spcPct val="0"/>
              </a:spcBef>
            </a:pPr>
            <a:r>
              <a:rPr lang="en-US" sz="5976">
                <a:solidFill>
                  <a:srgbClr val="000000"/>
                </a:solidFill>
                <a:latin typeface="Caveat Brush"/>
              </a:rPr>
              <a:t>Alliance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-1144564" y="6566656"/>
            <a:ext cx="6522321" cy="1006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  <a:spcBef>
                <a:spcPct val="0"/>
              </a:spcBef>
            </a:pPr>
            <a:r>
              <a:rPr lang="en-US" sz="6276">
                <a:solidFill>
                  <a:srgbClr val="FFFBFB"/>
                </a:solidFill>
                <a:latin typeface="Caveat Brush"/>
              </a:rPr>
              <a:t>Funding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59356" y="3086100"/>
            <a:ext cx="3237823" cy="4114800"/>
          </a:xfrm>
          <a:custGeom>
            <a:avLst/>
            <a:gdLst/>
            <a:ahLst/>
            <a:cxnLst/>
            <a:rect r="r" b="b" t="t" l="l"/>
            <a:pathLst>
              <a:path h="4114800" w="3237823">
                <a:moveTo>
                  <a:pt x="0" y="0"/>
                </a:moveTo>
                <a:lnTo>
                  <a:pt x="3237823" y="0"/>
                </a:lnTo>
                <a:lnTo>
                  <a:pt x="32378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36119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59356" y="3086100"/>
            <a:ext cx="3237823" cy="4114800"/>
          </a:xfrm>
          <a:custGeom>
            <a:avLst/>
            <a:gdLst/>
            <a:ahLst/>
            <a:cxnLst/>
            <a:rect r="r" b="b" t="t" l="l"/>
            <a:pathLst>
              <a:path h="4114800" w="3237823">
                <a:moveTo>
                  <a:pt x="0" y="0"/>
                </a:moveTo>
                <a:lnTo>
                  <a:pt x="3237823" y="0"/>
                </a:lnTo>
                <a:lnTo>
                  <a:pt x="32378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17791" y="847725"/>
            <a:ext cx="10698956" cy="169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4"/>
              </a:lnSpc>
            </a:pPr>
            <a:r>
              <a:rPr lang="en-US" sz="10002">
                <a:solidFill>
                  <a:srgbClr val="000000"/>
                </a:solidFill>
                <a:latin typeface="Caveat Brush"/>
              </a:rPr>
              <a:t>Knowledge Management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05146" y="7648575"/>
            <a:ext cx="6938854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veat Brush"/>
              </a:rPr>
              <a:t>Explicit knowledge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30423" y="7648575"/>
            <a:ext cx="393256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veat Brush"/>
              </a:rPr>
              <a:t>Tacit Knowledge 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82552" y="8943054"/>
            <a:ext cx="8992848" cy="888034"/>
            <a:chOff x="0" y="0"/>
            <a:chExt cx="2368487" cy="2338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487" cy="233886"/>
            </a:xfrm>
            <a:custGeom>
              <a:avLst/>
              <a:gdLst/>
              <a:ahLst/>
              <a:cxnLst/>
              <a:rect r="r" b="b" t="t" l="l"/>
              <a:pathLst>
                <a:path h="233886" w="2368487">
                  <a:moveTo>
                    <a:pt x="2368487" y="0"/>
                  </a:moveTo>
                  <a:lnTo>
                    <a:pt x="0" y="0"/>
                  </a:lnTo>
                  <a:lnTo>
                    <a:pt x="101600" y="116943"/>
                  </a:lnTo>
                  <a:lnTo>
                    <a:pt x="0" y="233886"/>
                  </a:lnTo>
                  <a:lnTo>
                    <a:pt x="2368487" y="233886"/>
                  </a:lnTo>
                  <a:lnTo>
                    <a:pt x="2266887" y="116943"/>
                  </a:lnTo>
                  <a:lnTo>
                    <a:pt x="2368487" y="0"/>
                  </a:lnTo>
                  <a:close/>
                </a:path>
              </a:pathLst>
            </a:custGeom>
            <a:solidFill>
              <a:srgbClr val="FDFBF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8900" y="-19050"/>
              <a:ext cx="2190687" cy="2529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058686" y="9023733"/>
            <a:ext cx="7216714" cy="68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5"/>
              </a:lnSpc>
              <a:spcBef>
                <a:spcPct val="0"/>
              </a:spcBef>
            </a:pPr>
            <a:r>
              <a:rPr lang="en-US" sz="4281">
                <a:solidFill>
                  <a:srgbClr val="000000"/>
                </a:solidFill>
                <a:latin typeface="Caveat Brush"/>
              </a:rPr>
              <a:t>WHY WOULD I WANT THIS? 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DAF1rrG7e-k</dc:identifier>
  <dcterms:modified xsi:type="dcterms:W3CDTF">2011-08-01T06:04:30Z</dcterms:modified>
  <cp:revision>1</cp:revision>
  <dc:title>Group Presentation</dc:title>
</cp:coreProperties>
</file>